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2.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handoutMasterIdLst>
    <p:handoutMasterId r:id="rId22"/>
  </p:handoutMasterIdLst>
  <p:sldIdLst>
    <p:sldId id="257" r:id="rId2"/>
    <p:sldId id="305" r:id="rId3"/>
    <p:sldId id="311" r:id="rId4"/>
    <p:sldId id="279" r:id="rId5"/>
    <p:sldId id="312" r:id="rId6"/>
    <p:sldId id="314" r:id="rId7"/>
    <p:sldId id="313" r:id="rId8"/>
    <p:sldId id="315" r:id="rId9"/>
    <p:sldId id="316" r:id="rId10"/>
    <p:sldId id="320" r:id="rId11"/>
    <p:sldId id="317" r:id="rId12"/>
    <p:sldId id="322" r:id="rId13"/>
    <p:sldId id="318" r:id="rId14"/>
    <p:sldId id="319" r:id="rId15"/>
    <p:sldId id="321" r:id="rId16"/>
    <p:sldId id="325" r:id="rId17"/>
    <p:sldId id="324" r:id="rId18"/>
    <p:sldId id="327" r:id="rId19"/>
    <p:sldId id="328" r:id="rId20"/>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98D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921" autoAdjust="0"/>
  </p:normalViewPr>
  <p:slideViewPr>
    <p:cSldViewPr snapToGrid="0" snapToObjects="1">
      <p:cViewPr varScale="1">
        <p:scale>
          <a:sx n="79" d="100"/>
          <a:sy n="79" d="100"/>
        </p:scale>
        <p:origin x="1734"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C010E25-75BE-1446-8AF7-803496D55C15}" type="datetime1">
              <a:rPr lang="fr-FR" smtClean="0"/>
              <a:t>22/11/2013</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408A13-8858-D748-9794-58B486FEA827}" type="slidenum">
              <a:rPr lang="fr-FR" smtClean="0"/>
              <a:t>‹N°›</a:t>
            </a:fld>
            <a:endParaRPr lang="fr-FR"/>
          </a:p>
        </p:txBody>
      </p:sp>
    </p:spTree>
    <p:extLst>
      <p:ext uri="{BB962C8B-B14F-4D97-AF65-F5344CB8AC3E}">
        <p14:creationId xmlns:p14="http://schemas.microsoft.com/office/powerpoint/2010/main" val="236674301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98FBCF-C9E1-1C4D-866A-EEF0D45AA828}" type="datetime1">
              <a:rPr lang="fr-FR" smtClean="0"/>
              <a:t>22/11/2013</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0B45C3-F102-0A41-AF25-C18792F8A714}" type="slidenum">
              <a:rPr lang="fr-FR" smtClean="0"/>
              <a:t>‹N°›</a:t>
            </a:fld>
            <a:endParaRPr lang="fr-FR"/>
          </a:p>
        </p:txBody>
      </p:sp>
    </p:spTree>
    <p:extLst>
      <p:ext uri="{BB962C8B-B14F-4D97-AF65-F5344CB8AC3E}">
        <p14:creationId xmlns:p14="http://schemas.microsoft.com/office/powerpoint/2010/main" val="342891405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4" name="Shape 16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rtl="0"/>
            <a:endParaRPr lang="fr-FR" dirty="0" smtClean="0"/>
          </a:p>
        </p:txBody>
      </p:sp>
    </p:spTree>
    <p:extLst>
      <p:ext uri="{BB962C8B-B14F-4D97-AF65-F5344CB8AC3E}">
        <p14:creationId xmlns:p14="http://schemas.microsoft.com/office/powerpoint/2010/main" val="458725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8" name="Shape 19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dirty="0"/>
          </a:p>
        </p:txBody>
      </p:sp>
    </p:spTree>
    <p:extLst>
      <p:ext uri="{BB962C8B-B14F-4D97-AF65-F5344CB8AC3E}">
        <p14:creationId xmlns:p14="http://schemas.microsoft.com/office/powerpoint/2010/main" val="4150968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8" name="Shape 19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dirty="0"/>
          </a:p>
        </p:txBody>
      </p:sp>
    </p:spTree>
    <p:extLst>
      <p:ext uri="{BB962C8B-B14F-4D97-AF65-F5344CB8AC3E}">
        <p14:creationId xmlns:p14="http://schemas.microsoft.com/office/powerpoint/2010/main" val="2873031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8" name="Shape 19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dirty="0"/>
          </a:p>
        </p:txBody>
      </p:sp>
    </p:spTree>
    <p:extLst>
      <p:ext uri="{BB962C8B-B14F-4D97-AF65-F5344CB8AC3E}">
        <p14:creationId xmlns:p14="http://schemas.microsoft.com/office/powerpoint/2010/main" val="2308390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8" name="Shape 19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dirty="0"/>
          </a:p>
        </p:txBody>
      </p:sp>
    </p:spTree>
    <p:extLst>
      <p:ext uri="{BB962C8B-B14F-4D97-AF65-F5344CB8AC3E}">
        <p14:creationId xmlns:p14="http://schemas.microsoft.com/office/powerpoint/2010/main" val="1395805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8" name="Shape 19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dirty="0"/>
          </a:p>
        </p:txBody>
      </p:sp>
    </p:spTree>
    <p:extLst>
      <p:ext uri="{BB962C8B-B14F-4D97-AF65-F5344CB8AC3E}">
        <p14:creationId xmlns:p14="http://schemas.microsoft.com/office/powerpoint/2010/main" val="2643931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8" name="Shape 19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dirty="0"/>
          </a:p>
        </p:txBody>
      </p:sp>
    </p:spTree>
    <p:extLst>
      <p:ext uri="{BB962C8B-B14F-4D97-AF65-F5344CB8AC3E}">
        <p14:creationId xmlns:p14="http://schemas.microsoft.com/office/powerpoint/2010/main" val="14025896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8" name="Shape 19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dirty="0"/>
          </a:p>
        </p:txBody>
      </p:sp>
    </p:spTree>
    <p:extLst>
      <p:ext uri="{BB962C8B-B14F-4D97-AF65-F5344CB8AC3E}">
        <p14:creationId xmlns:p14="http://schemas.microsoft.com/office/powerpoint/2010/main" val="945695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8" name="Shape 19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dirty="0"/>
          </a:p>
        </p:txBody>
      </p:sp>
    </p:spTree>
    <p:extLst>
      <p:ext uri="{BB962C8B-B14F-4D97-AF65-F5344CB8AC3E}">
        <p14:creationId xmlns:p14="http://schemas.microsoft.com/office/powerpoint/2010/main" val="3091864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8" name="Shape 19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dirty="0"/>
          </a:p>
        </p:txBody>
      </p:sp>
    </p:spTree>
    <p:extLst>
      <p:ext uri="{BB962C8B-B14F-4D97-AF65-F5344CB8AC3E}">
        <p14:creationId xmlns:p14="http://schemas.microsoft.com/office/powerpoint/2010/main" val="1826715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8" name="Shape 19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dirty="0"/>
          </a:p>
        </p:txBody>
      </p:sp>
    </p:spTree>
    <p:extLst>
      <p:ext uri="{BB962C8B-B14F-4D97-AF65-F5344CB8AC3E}">
        <p14:creationId xmlns:p14="http://schemas.microsoft.com/office/powerpoint/2010/main" val="1248060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8" name="Shape 19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dirty="0"/>
          </a:p>
        </p:txBody>
      </p:sp>
    </p:spTree>
    <p:extLst>
      <p:ext uri="{BB962C8B-B14F-4D97-AF65-F5344CB8AC3E}">
        <p14:creationId xmlns:p14="http://schemas.microsoft.com/office/powerpoint/2010/main" val="47457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8" name="Shape 19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dirty="0"/>
          </a:p>
        </p:txBody>
      </p:sp>
    </p:spTree>
    <p:extLst>
      <p:ext uri="{BB962C8B-B14F-4D97-AF65-F5344CB8AC3E}">
        <p14:creationId xmlns:p14="http://schemas.microsoft.com/office/powerpoint/2010/main" val="1748678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8" name="Shape 19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dirty="0"/>
          </a:p>
        </p:txBody>
      </p:sp>
    </p:spTree>
    <p:extLst>
      <p:ext uri="{BB962C8B-B14F-4D97-AF65-F5344CB8AC3E}">
        <p14:creationId xmlns:p14="http://schemas.microsoft.com/office/powerpoint/2010/main" val="3414146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8" name="Shape 19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dirty="0"/>
          </a:p>
        </p:txBody>
      </p:sp>
    </p:spTree>
    <p:extLst>
      <p:ext uri="{BB962C8B-B14F-4D97-AF65-F5344CB8AC3E}">
        <p14:creationId xmlns:p14="http://schemas.microsoft.com/office/powerpoint/2010/main" val="2913448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8" name="Shape 19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dirty="0"/>
          </a:p>
        </p:txBody>
      </p:sp>
    </p:spTree>
    <p:extLst>
      <p:ext uri="{BB962C8B-B14F-4D97-AF65-F5344CB8AC3E}">
        <p14:creationId xmlns:p14="http://schemas.microsoft.com/office/powerpoint/2010/main" val="4088631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8" name="Shape 19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endParaRPr dirty="0"/>
          </a:p>
        </p:txBody>
      </p:sp>
    </p:spTree>
    <p:extLst>
      <p:ext uri="{BB962C8B-B14F-4D97-AF65-F5344CB8AC3E}">
        <p14:creationId xmlns:p14="http://schemas.microsoft.com/office/powerpoint/2010/main" val="889958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04C5DAE7-1D8C-7641-B495-FFBE49CB6BF1}" type="datetime1">
              <a:rPr lang="fr-FR" smtClean="0"/>
              <a:t>22/11/2013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D80D902-86DA-864A-9170-8BEC8018413F}" type="slidenum">
              <a:rPr lang="fr-FR" smtClean="0"/>
              <a:t>‹N°›</a:t>
            </a:fld>
            <a:endParaRPr lang="fr-FR"/>
          </a:p>
        </p:txBody>
      </p:sp>
    </p:spTree>
    <p:extLst>
      <p:ext uri="{BB962C8B-B14F-4D97-AF65-F5344CB8AC3E}">
        <p14:creationId xmlns:p14="http://schemas.microsoft.com/office/powerpoint/2010/main" val="1382471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70B6420-4CB0-6644-9D25-F04590E6C5E6}" type="datetime1">
              <a:rPr lang="fr-FR" smtClean="0"/>
              <a:t>22/11/2013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D80D902-86DA-864A-9170-8BEC8018413F}" type="slidenum">
              <a:rPr lang="fr-FR" smtClean="0"/>
              <a:t>‹N°›</a:t>
            </a:fld>
            <a:endParaRPr lang="fr-FR"/>
          </a:p>
        </p:txBody>
      </p:sp>
    </p:spTree>
    <p:extLst>
      <p:ext uri="{BB962C8B-B14F-4D97-AF65-F5344CB8AC3E}">
        <p14:creationId xmlns:p14="http://schemas.microsoft.com/office/powerpoint/2010/main" val="2541257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2D8D1A7-5E6F-F24B-849E-4D0A36E09B99}" type="datetime1">
              <a:rPr lang="fr-FR" smtClean="0"/>
              <a:t>22/11/2013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D80D902-86DA-864A-9170-8BEC8018413F}" type="slidenum">
              <a:rPr lang="fr-FR" smtClean="0"/>
              <a:t>‹N°›</a:t>
            </a:fld>
            <a:endParaRPr lang="fr-FR"/>
          </a:p>
        </p:txBody>
      </p:sp>
    </p:spTree>
    <p:extLst>
      <p:ext uri="{BB962C8B-B14F-4D97-AF65-F5344CB8AC3E}">
        <p14:creationId xmlns:p14="http://schemas.microsoft.com/office/powerpoint/2010/main" val="1996794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FE7E11F-E41A-D946-9DE0-11F42D928D67}" type="datetime1">
              <a:rPr lang="fr-FR" smtClean="0"/>
              <a:t>22/11/2013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D80D902-86DA-864A-9170-8BEC8018413F}" type="slidenum">
              <a:rPr lang="fr-FR" smtClean="0"/>
              <a:t>‹N°›</a:t>
            </a:fld>
            <a:endParaRPr lang="fr-FR"/>
          </a:p>
        </p:txBody>
      </p:sp>
    </p:spTree>
    <p:extLst>
      <p:ext uri="{BB962C8B-B14F-4D97-AF65-F5344CB8AC3E}">
        <p14:creationId xmlns:p14="http://schemas.microsoft.com/office/powerpoint/2010/main" val="3668343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1D66B1F0-8503-8B41-A517-55680A4A5E21}" type="datetime1">
              <a:rPr lang="fr-FR" smtClean="0"/>
              <a:t>22/11/2013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D80D902-86DA-864A-9170-8BEC8018413F}" type="slidenum">
              <a:rPr lang="fr-FR" smtClean="0"/>
              <a:t>‹N°›</a:t>
            </a:fld>
            <a:endParaRPr lang="fr-FR"/>
          </a:p>
        </p:txBody>
      </p:sp>
    </p:spTree>
    <p:extLst>
      <p:ext uri="{BB962C8B-B14F-4D97-AF65-F5344CB8AC3E}">
        <p14:creationId xmlns:p14="http://schemas.microsoft.com/office/powerpoint/2010/main" val="343683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EC0032D7-C7E6-CA4F-8072-4545C5CB168E}" type="datetime1">
              <a:rPr lang="fr-FR" smtClean="0"/>
              <a:t>22/11/2013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D80D902-86DA-864A-9170-8BEC8018413F}" type="slidenum">
              <a:rPr lang="fr-FR" smtClean="0"/>
              <a:t>‹N°›</a:t>
            </a:fld>
            <a:endParaRPr lang="fr-FR"/>
          </a:p>
        </p:txBody>
      </p:sp>
    </p:spTree>
    <p:extLst>
      <p:ext uri="{BB962C8B-B14F-4D97-AF65-F5344CB8AC3E}">
        <p14:creationId xmlns:p14="http://schemas.microsoft.com/office/powerpoint/2010/main" val="2237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F97FEF2D-27CC-FE4F-B19F-E72F7B1F93B1}" type="datetime1">
              <a:rPr lang="fr-FR" smtClean="0"/>
              <a:t>22/11/2013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9D80D902-86DA-864A-9170-8BEC8018413F}" type="slidenum">
              <a:rPr lang="fr-FR" smtClean="0"/>
              <a:t>‹N°›</a:t>
            </a:fld>
            <a:endParaRPr lang="fr-FR"/>
          </a:p>
        </p:txBody>
      </p:sp>
    </p:spTree>
    <p:extLst>
      <p:ext uri="{BB962C8B-B14F-4D97-AF65-F5344CB8AC3E}">
        <p14:creationId xmlns:p14="http://schemas.microsoft.com/office/powerpoint/2010/main" val="1274772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20624381-3DA2-0443-A6CC-8E7112644C58}" type="datetime1">
              <a:rPr lang="fr-FR" smtClean="0"/>
              <a:t>22/11/2013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9D80D902-86DA-864A-9170-8BEC8018413F}" type="slidenum">
              <a:rPr lang="fr-FR" smtClean="0"/>
              <a:t>‹N°›</a:t>
            </a:fld>
            <a:endParaRPr lang="fr-FR"/>
          </a:p>
        </p:txBody>
      </p:sp>
    </p:spTree>
    <p:extLst>
      <p:ext uri="{BB962C8B-B14F-4D97-AF65-F5344CB8AC3E}">
        <p14:creationId xmlns:p14="http://schemas.microsoft.com/office/powerpoint/2010/main" val="378802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83CCCF6-D4F7-E940-8D31-281F3DA0FBCF}" type="datetime1">
              <a:rPr lang="fr-FR" smtClean="0"/>
              <a:t>22/11/2013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9D80D902-86DA-864A-9170-8BEC8018413F}" type="slidenum">
              <a:rPr lang="fr-FR" smtClean="0"/>
              <a:t>‹N°›</a:t>
            </a:fld>
            <a:endParaRPr lang="fr-FR"/>
          </a:p>
        </p:txBody>
      </p:sp>
    </p:spTree>
    <p:extLst>
      <p:ext uri="{BB962C8B-B14F-4D97-AF65-F5344CB8AC3E}">
        <p14:creationId xmlns:p14="http://schemas.microsoft.com/office/powerpoint/2010/main" val="3477100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3FD3FAAD-EB66-9C48-9407-D59A2F1902AC}" type="datetime1">
              <a:rPr lang="fr-FR" smtClean="0"/>
              <a:t>22/11/2013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D80D902-86DA-864A-9170-8BEC8018413F}" type="slidenum">
              <a:rPr lang="fr-FR" smtClean="0"/>
              <a:t>‹N°›</a:t>
            </a:fld>
            <a:endParaRPr lang="fr-FR"/>
          </a:p>
        </p:txBody>
      </p:sp>
    </p:spTree>
    <p:extLst>
      <p:ext uri="{BB962C8B-B14F-4D97-AF65-F5344CB8AC3E}">
        <p14:creationId xmlns:p14="http://schemas.microsoft.com/office/powerpoint/2010/main" val="1591841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9BA63DFF-87DB-554F-BFA7-DC20E6B4935C}" type="datetime1">
              <a:rPr lang="fr-FR" smtClean="0"/>
              <a:t>22/11/2013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D80D902-86DA-864A-9170-8BEC8018413F}" type="slidenum">
              <a:rPr lang="fr-FR" smtClean="0"/>
              <a:t>‹N°›</a:t>
            </a:fld>
            <a:endParaRPr lang="fr-FR"/>
          </a:p>
        </p:txBody>
      </p:sp>
    </p:spTree>
    <p:extLst>
      <p:ext uri="{BB962C8B-B14F-4D97-AF65-F5344CB8AC3E}">
        <p14:creationId xmlns:p14="http://schemas.microsoft.com/office/powerpoint/2010/main" val="3722888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D40C93-7F64-E347-A19F-B7338C45A0EA}" type="datetime1">
              <a:rPr lang="fr-FR" smtClean="0"/>
              <a:t>22/11/2013</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80D902-86DA-864A-9170-8BEC8018413F}" type="slidenum">
              <a:rPr lang="fr-FR" smtClean="0"/>
              <a:t>‹N°›</a:t>
            </a:fld>
            <a:endParaRPr lang="fr-FR"/>
          </a:p>
        </p:txBody>
      </p:sp>
    </p:spTree>
    <p:extLst>
      <p:ext uri="{BB962C8B-B14F-4D97-AF65-F5344CB8AC3E}">
        <p14:creationId xmlns:p14="http://schemas.microsoft.com/office/powerpoint/2010/main" val="16288588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0" name="Shape 160"/>
          <p:cNvSpPr txBox="1">
            <a:spLocks noGrp="1"/>
          </p:cNvSpPr>
          <p:nvPr>
            <p:ph idx="1"/>
          </p:nvPr>
        </p:nvSpPr>
        <p:spPr>
          <a:xfrm>
            <a:off x="457200" y="2248750"/>
            <a:ext cx="8229600" cy="3877500"/>
          </a:xfrm>
          <a:prstGeom prst="rect">
            <a:avLst/>
          </a:prstGeom>
        </p:spPr>
        <p:txBody>
          <a:bodyPr lIns="91425" tIns="91425" rIns="91425" bIns="91425" anchor="t" anchorCtr="0">
            <a:noAutofit/>
          </a:bodyPr>
          <a:lstStyle/>
          <a:p>
            <a:pPr lvl="0" rtl="0">
              <a:buNone/>
            </a:pPr>
            <a:r>
              <a:rPr lang="fr-FR" sz="2400"/>
              <a:t>
</a:t>
            </a:r>
          </a:p>
        </p:txBody>
      </p:sp>
      <p:sp>
        <p:nvSpPr>
          <p:cNvPr id="8" name="Shape 159"/>
          <p:cNvSpPr txBox="1">
            <a:spLocks noGrp="1"/>
          </p:cNvSpPr>
          <p:nvPr>
            <p:ph type="title"/>
          </p:nvPr>
        </p:nvSpPr>
        <p:spPr>
          <a:xfrm>
            <a:off x="1" y="670798"/>
            <a:ext cx="9143999" cy="1692404"/>
          </a:xfrm>
          <a:prstGeom prst="rect">
            <a:avLst/>
          </a:prstGeom>
        </p:spPr>
        <p:txBody>
          <a:bodyPr lIns="91425" tIns="91425" rIns="91425" bIns="91425" anchor="ctr" anchorCtr="0">
            <a:noAutofit/>
          </a:bodyPr>
          <a:lstStyle/>
          <a:p>
            <a:r>
              <a:rPr lang="fr-FR" sz="3000" b="1" dirty="0" smtClean="0"/>
              <a:t>UTOPIA</a:t>
            </a:r>
            <a:r>
              <a:rPr lang="fr-FR" sz="2400" dirty="0" smtClean="0"/>
              <a:t/>
            </a:r>
            <a:br>
              <a:rPr lang="fr-FR" sz="2400" dirty="0" smtClean="0"/>
            </a:br>
            <a:r>
              <a:rPr lang="fr-FR" sz="2400" dirty="0" smtClean="0"/>
              <a:t/>
            </a:r>
            <a:br>
              <a:rPr lang="fr-FR" sz="2400" dirty="0" smtClean="0"/>
            </a:br>
            <a:r>
              <a:rPr lang="fr-FR" sz="2400" dirty="0" smtClean="0"/>
              <a:t>Quant l’art devient un lieu de vie </a:t>
            </a:r>
            <a:br>
              <a:rPr lang="fr-FR" sz="2400" dirty="0" smtClean="0"/>
            </a:br>
            <a:r>
              <a:rPr lang="fr-FR" sz="2400" dirty="0" smtClean="0"/>
              <a:t>ou</a:t>
            </a:r>
            <a:br>
              <a:rPr lang="fr-FR" sz="2400" dirty="0" smtClean="0"/>
            </a:br>
            <a:r>
              <a:rPr lang="fr-FR" sz="2400" dirty="0" smtClean="0"/>
              <a:t>la gestion utopiste aux mains des artistes</a:t>
            </a:r>
            <a:br>
              <a:rPr lang="fr-FR" sz="2400" dirty="0" smtClean="0"/>
            </a:br>
            <a:r>
              <a:rPr lang="fr-FR" sz="2400" dirty="0"/>
              <a:t/>
            </a:r>
            <a:br>
              <a:rPr lang="fr-FR" sz="2400" dirty="0"/>
            </a:br>
            <a:r>
              <a:rPr lang="fr-FR" sz="2200" dirty="0">
                <a:solidFill>
                  <a:schemeClr val="bg1"/>
                </a:solidFill>
                <a:latin typeface="Lucida Grande"/>
                <a:cs typeface="Lucida Grande"/>
              </a:rPr>
              <a:t/>
            </a:r>
            <a:br>
              <a:rPr lang="fr-FR" sz="2200" dirty="0">
                <a:solidFill>
                  <a:schemeClr val="bg1"/>
                </a:solidFill>
                <a:latin typeface="Lucida Grande"/>
                <a:cs typeface="Lucida Grande"/>
              </a:rPr>
            </a:br>
            <a:r>
              <a:rPr lang="fr-FR" sz="2200" dirty="0" smtClean="0">
                <a:solidFill>
                  <a:schemeClr val="bg1"/>
                </a:solidFill>
                <a:latin typeface="Lucida Grande"/>
                <a:cs typeface="Lucida Grande"/>
              </a:rPr>
              <a:t> </a:t>
            </a:r>
            <a:endParaRPr lang="fr-FR" sz="2200" dirty="0">
              <a:solidFill>
                <a:schemeClr val="bg1"/>
              </a:solidFill>
            </a:endParaRPr>
          </a:p>
        </p:txBody>
      </p:sp>
      <p:sp>
        <p:nvSpPr>
          <p:cNvPr id="5" name="ZoneTexte 4"/>
          <p:cNvSpPr txBox="1"/>
          <p:nvPr/>
        </p:nvSpPr>
        <p:spPr>
          <a:xfrm>
            <a:off x="5927834" y="6491457"/>
            <a:ext cx="2175646" cy="261610"/>
          </a:xfrm>
          <a:prstGeom prst="rect">
            <a:avLst/>
          </a:prstGeom>
          <a:noFill/>
        </p:spPr>
        <p:txBody>
          <a:bodyPr wrap="square" rtlCol="0">
            <a:spAutoFit/>
          </a:bodyPr>
          <a:lstStyle/>
          <a:p>
            <a:pPr algn="r"/>
            <a:r>
              <a:rPr lang="fr-FR" sz="1050" dirty="0" err="1" smtClean="0"/>
              <a:t>Utopia</a:t>
            </a:r>
            <a:r>
              <a:rPr lang="fr-FR" sz="1050" dirty="0" smtClean="0"/>
              <a:t> Novembre 20123</a:t>
            </a:r>
            <a:endParaRPr lang="fr-FR" sz="1050" dirty="0"/>
          </a:p>
        </p:txBody>
      </p:sp>
    </p:spTree>
    <p:extLst>
      <p:ext uri="{BB962C8B-B14F-4D97-AF65-F5344CB8AC3E}">
        <p14:creationId xmlns:p14="http://schemas.microsoft.com/office/powerpoint/2010/main" val="3710383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21" name="Rectangle 20"/>
          <p:cNvSpPr/>
          <p:nvPr/>
        </p:nvSpPr>
        <p:spPr>
          <a:xfrm>
            <a:off x="3043438" y="580947"/>
            <a:ext cx="5706334" cy="661711"/>
          </a:xfrm>
          <a:prstGeom prst="rect">
            <a:avLst/>
          </a:prstGeom>
          <a:solidFill>
            <a:schemeClr val="accent6"/>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fr-FR"/>
          </a:p>
        </p:txBody>
      </p:sp>
      <p:sp>
        <p:nvSpPr>
          <p:cNvPr id="22" name="Signalisation droite 33"/>
          <p:cNvSpPr/>
          <p:nvPr/>
        </p:nvSpPr>
        <p:spPr>
          <a:xfrm>
            <a:off x="7171605" y="0"/>
            <a:ext cx="1999051" cy="500852"/>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3" name="Signalisation droite 34"/>
          <p:cNvSpPr/>
          <p:nvPr/>
        </p:nvSpPr>
        <p:spPr>
          <a:xfrm>
            <a:off x="6274469" y="0"/>
            <a:ext cx="1500758" cy="500852"/>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4" name="Signalisation droite 35"/>
          <p:cNvSpPr/>
          <p:nvPr/>
        </p:nvSpPr>
        <p:spPr>
          <a:xfrm>
            <a:off x="4362637" y="0"/>
            <a:ext cx="2183452" cy="500852"/>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5" name="Signalisation droite 36"/>
          <p:cNvSpPr/>
          <p:nvPr/>
        </p:nvSpPr>
        <p:spPr>
          <a:xfrm>
            <a:off x="2992408" y="-5725"/>
            <a:ext cx="2053162" cy="621911"/>
          </a:xfrm>
          <a:prstGeom prst="homePlate">
            <a:avLst/>
          </a:prstGeom>
          <a:solidFill>
            <a:schemeClr val="accent6"/>
          </a:solidFill>
          <a:ln>
            <a:solidFill>
              <a:schemeClr val="bg1"/>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6" name="Signalisation droite 37"/>
          <p:cNvSpPr/>
          <p:nvPr/>
        </p:nvSpPr>
        <p:spPr>
          <a:xfrm>
            <a:off x="1465272" y="-1"/>
            <a:ext cx="2013555" cy="500853"/>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7" name="Signalisation droite 38"/>
          <p:cNvSpPr/>
          <p:nvPr/>
        </p:nvSpPr>
        <p:spPr>
          <a:xfrm>
            <a:off x="-1" y="0"/>
            <a:ext cx="1899237" cy="500852"/>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8" name="ZoneTexte 27"/>
          <p:cNvSpPr txBox="1"/>
          <p:nvPr/>
        </p:nvSpPr>
        <p:spPr>
          <a:xfrm>
            <a:off x="41848" y="108188"/>
            <a:ext cx="1009712" cy="276999"/>
          </a:xfrm>
          <a:prstGeom prst="rect">
            <a:avLst/>
          </a:prstGeom>
          <a:noFill/>
        </p:spPr>
        <p:txBody>
          <a:bodyPr wrap="square" rtlCol="0">
            <a:spAutoFit/>
          </a:bodyPr>
          <a:lstStyle>
            <a:defPPr>
              <a:defRPr lang="fr-FR"/>
            </a:defPPr>
            <a:lvl1pPr>
              <a:defRPr sz="1200">
                <a:solidFill>
                  <a:schemeClr val="bg1"/>
                </a:solidFill>
                <a:latin typeface="Arial" panose="020B0604020202020204" pitchFamily="34" charset="0"/>
                <a:cs typeface="Arial" panose="020B0604020202020204" pitchFamily="34" charset="0"/>
              </a:defRPr>
            </a:lvl1pPr>
          </a:lstStyle>
          <a:p>
            <a:r>
              <a:rPr lang="fr-FR" dirty="0"/>
              <a:t>Situation </a:t>
            </a:r>
          </a:p>
        </p:txBody>
      </p:sp>
      <p:sp>
        <p:nvSpPr>
          <p:cNvPr id="31" name="ZoneTexte 30"/>
          <p:cNvSpPr txBox="1"/>
          <p:nvPr/>
        </p:nvSpPr>
        <p:spPr>
          <a:xfrm>
            <a:off x="3588830" y="124773"/>
            <a:ext cx="1478629" cy="307777"/>
          </a:xfrm>
          <a:prstGeom prst="rect">
            <a:avLst/>
          </a:prstGeom>
          <a:noFill/>
        </p:spPr>
        <p:txBody>
          <a:bodyPr wrap="square" rtlCol="0">
            <a:spAutoFit/>
          </a:bodyPr>
          <a:lstStyle/>
          <a:p>
            <a:r>
              <a:rPr lang="fr-FR" sz="1400" b="1" dirty="0" smtClean="0">
                <a:solidFill>
                  <a:schemeClr val="bg1"/>
                </a:solidFill>
                <a:latin typeface="Arial" panose="020B0604020202020204" pitchFamily="34" charset="0"/>
                <a:cs typeface="Arial" panose="020B0604020202020204" pitchFamily="34" charset="0"/>
              </a:rPr>
              <a:t>Avancement</a:t>
            </a:r>
            <a:endParaRPr lang="fr-FR" sz="1400" b="1" dirty="0">
              <a:solidFill>
                <a:schemeClr val="bg1"/>
              </a:solidFill>
              <a:latin typeface="Arial" panose="020B0604020202020204" pitchFamily="34" charset="0"/>
              <a:cs typeface="Arial" panose="020B0604020202020204" pitchFamily="34" charset="0"/>
            </a:endParaRPr>
          </a:p>
        </p:txBody>
      </p:sp>
      <p:sp>
        <p:nvSpPr>
          <p:cNvPr id="32" name="ZoneTexte 31"/>
          <p:cNvSpPr txBox="1"/>
          <p:nvPr/>
        </p:nvSpPr>
        <p:spPr>
          <a:xfrm>
            <a:off x="4998434" y="124773"/>
            <a:ext cx="1478629" cy="276999"/>
          </a:xfrm>
          <a:prstGeom prst="rect">
            <a:avLst/>
          </a:prstGeom>
          <a:noFill/>
        </p:spPr>
        <p:txBody>
          <a:bodyPr wrap="square" rtlCol="0">
            <a:spAutoFit/>
          </a:bodyPr>
          <a:lstStyle/>
          <a:p>
            <a:r>
              <a:rPr lang="fr-FR" sz="1200" dirty="0" smtClean="0">
                <a:solidFill>
                  <a:schemeClr val="bg1"/>
                </a:solidFill>
                <a:latin typeface="Arial" panose="020B0604020202020204" pitchFamily="34" charset="0"/>
                <a:cs typeface="Arial" panose="020B0604020202020204" pitchFamily="34" charset="0"/>
              </a:rPr>
              <a:t>Intervenants</a:t>
            </a:r>
            <a:endParaRPr lang="fr-FR" sz="1200" dirty="0">
              <a:solidFill>
                <a:schemeClr val="bg1"/>
              </a:solidFill>
              <a:latin typeface="Arial" panose="020B0604020202020204" pitchFamily="34" charset="0"/>
              <a:cs typeface="Arial" panose="020B0604020202020204" pitchFamily="34" charset="0"/>
            </a:endParaRPr>
          </a:p>
        </p:txBody>
      </p:sp>
      <p:sp>
        <p:nvSpPr>
          <p:cNvPr id="33" name="ZoneTexte 32"/>
          <p:cNvSpPr txBox="1"/>
          <p:nvPr/>
        </p:nvSpPr>
        <p:spPr>
          <a:xfrm>
            <a:off x="6766969" y="124387"/>
            <a:ext cx="756687" cy="276999"/>
          </a:xfrm>
          <a:prstGeom prst="rect">
            <a:avLst/>
          </a:prstGeom>
          <a:noFill/>
        </p:spPr>
        <p:txBody>
          <a:bodyPr wrap="square" rtlCol="0">
            <a:spAutoFit/>
          </a:bodyPr>
          <a:lstStyle/>
          <a:p>
            <a:r>
              <a:rPr lang="fr-FR" sz="1200" dirty="0" smtClean="0">
                <a:solidFill>
                  <a:schemeClr val="bg1"/>
                </a:solidFill>
                <a:latin typeface="Arial" panose="020B0604020202020204" pitchFamily="34" charset="0"/>
                <a:cs typeface="Arial" panose="020B0604020202020204" pitchFamily="34" charset="0"/>
              </a:rPr>
              <a:t>Budget</a:t>
            </a:r>
            <a:endParaRPr lang="fr-FR" sz="1200" dirty="0">
              <a:solidFill>
                <a:schemeClr val="bg1"/>
              </a:solidFill>
              <a:latin typeface="Arial" panose="020B0604020202020204" pitchFamily="34" charset="0"/>
              <a:cs typeface="Arial" panose="020B0604020202020204" pitchFamily="34" charset="0"/>
            </a:endParaRPr>
          </a:p>
        </p:txBody>
      </p:sp>
      <p:sp>
        <p:nvSpPr>
          <p:cNvPr id="34" name="ZoneTexte 33"/>
          <p:cNvSpPr txBox="1"/>
          <p:nvPr/>
        </p:nvSpPr>
        <p:spPr>
          <a:xfrm>
            <a:off x="7816641" y="108187"/>
            <a:ext cx="1200235" cy="276999"/>
          </a:xfrm>
          <a:prstGeom prst="rect">
            <a:avLst/>
          </a:prstGeom>
          <a:noFill/>
        </p:spPr>
        <p:txBody>
          <a:bodyPr wrap="square" rtlCol="0">
            <a:spAutoFit/>
          </a:bodyPr>
          <a:lstStyle/>
          <a:p>
            <a:r>
              <a:rPr lang="fr-FR" sz="1200" dirty="0" smtClean="0">
                <a:solidFill>
                  <a:srgbClr val="FFFFFF"/>
                </a:solidFill>
                <a:latin typeface="Arial" panose="020B0604020202020204" pitchFamily="34" charset="0"/>
                <a:cs typeface="Arial" panose="020B0604020202020204" pitchFamily="34" charset="0"/>
              </a:rPr>
              <a:t>Annexes</a:t>
            </a:r>
            <a:endParaRPr lang="fr-FR" sz="1200" dirty="0">
              <a:solidFill>
                <a:srgbClr val="FFFFFF"/>
              </a:solidFill>
              <a:latin typeface="Arial" panose="020B0604020202020204" pitchFamily="34" charset="0"/>
              <a:cs typeface="Arial" panose="020B0604020202020204" pitchFamily="34" charset="0"/>
            </a:endParaRPr>
          </a:p>
        </p:txBody>
      </p:sp>
      <p:sp>
        <p:nvSpPr>
          <p:cNvPr id="8" name="Shape 171"/>
          <p:cNvSpPr txBox="1">
            <a:spLocks/>
          </p:cNvSpPr>
          <p:nvPr/>
        </p:nvSpPr>
        <p:spPr>
          <a:xfrm>
            <a:off x="3043438" y="661508"/>
            <a:ext cx="5231882" cy="807634"/>
          </a:xfrm>
          <a:prstGeom prst="rect">
            <a:avLst/>
          </a:prstGeom>
        </p:spPr>
        <p:txBody>
          <a:bodyPr vert="horz" lIns="91425" tIns="91425" rIns="91425" bIns="91425" rtlCol="0" anchor="ctr"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1600" dirty="0" smtClean="0">
                <a:solidFill>
                  <a:srgbClr val="FFFFFF"/>
                </a:solidFill>
                <a:latin typeface="Arial" panose="020B0604020202020204" pitchFamily="34" charset="0"/>
                <a:cs typeface="Arial" panose="020B0604020202020204" pitchFamily="34" charset="0"/>
              </a:rPr>
              <a:t>Modèle économique aidé par la Mécénat </a:t>
            </a:r>
            <a:r>
              <a:rPr lang="fr-FR" sz="1600" dirty="0">
                <a:solidFill>
                  <a:srgbClr val="FFFFFF"/>
                </a:solidFill>
                <a:latin typeface="Arial" panose="020B0604020202020204" pitchFamily="34" charset="0"/>
                <a:cs typeface="Arial" panose="020B0604020202020204" pitchFamily="34" charset="0"/>
              </a:rPr>
              <a:t/>
            </a:r>
            <a:br>
              <a:rPr lang="fr-FR" sz="1600" dirty="0">
                <a:solidFill>
                  <a:srgbClr val="FFFFFF"/>
                </a:solidFill>
                <a:latin typeface="Arial" panose="020B0604020202020204" pitchFamily="34" charset="0"/>
                <a:cs typeface="Arial" panose="020B0604020202020204" pitchFamily="34" charset="0"/>
              </a:rPr>
            </a:br>
            <a:endParaRPr lang="fr-FR" sz="1100" dirty="0">
              <a:solidFill>
                <a:srgbClr val="000000"/>
              </a:solidFill>
              <a:latin typeface="Arial" panose="020B0604020202020204" pitchFamily="34" charset="0"/>
              <a:cs typeface="Arial" panose="020B0604020202020204" pitchFamily="34" charset="0"/>
            </a:endParaRPr>
          </a:p>
        </p:txBody>
      </p:sp>
      <p:sp>
        <p:nvSpPr>
          <p:cNvPr id="37" name="ZoneTexte 36"/>
          <p:cNvSpPr txBox="1"/>
          <p:nvPr/>
        </p:nvSpPr>
        <p:spPr>
          <a:xfrm>
            <a:off x="5927834" y="6491457"/>
            <a:ext cx="2175646" cy="261610"/>
          </a:xfrm>
          <a:prstGeom prst="rect">
            <a:avLst/>
          </a:prstGeom>
          <a:noFill/>
        </p:spPr>
        <p:txBody>
          <a:bodyPr wrap="square" rtlCol="0">
            <a:spAutoFit/>
          </a:bodyPr>
          <a:lstStyle/>
          <a:p>
            <a:pPr algn="r"/>
            <a:r>
              <a:rPr lang="fr-FR" sz="1050" dirty="0" err="1" smtClean="0"/>
              <a:t>Utopia</a:t>
            </a:r>
            <a:r>
              <a:rPr lang="fr-FR" sz="1050" dirty="0" smtClean="0"/>
              <a:t> Novembre 20123</a:t>
            </a:r>
            <a:endParaRPr lang="fr-FR" sz="1050" dirty="0"/>
          </a:p>
        </p:txBody>
      </p:sp>
      <p:sp>
        <p:nvSpPr>
          <p:cNvPr id="19" name="Espace réservé du contenu 2"/>
          <p:cNvSpPr>
            <a:spLocks noGrp="1"/>
          </p:cNvSpPr>
          <p:nvPr>
            <p:ph idx="1"/>
          </p:nvPr>
        </p:nvSpPr>
        <p:spPr>
          <a:xfrm>
            <a:off x="443135" y="1648383"/>
            <a:ext cx="8229600" cy="3990118"/>
          </a:xfrm>
        </p:spPr>
        <p:txBody>
          <a:bodyPr>
            <a:normAutofit fontScale="92500" lnSpcReduction="20000"/>
          </a:bodyPr>
          <a:lstStyle/>
          <a:p>
            <a:pPr marL="0" indent="0">
              <a:buClr>
                <a:schemeClr val="accent6"/>
              </a:buClr>
              <a:buNone/>
            </a:pPr>
            <a:endParaRPr lang="fr-FR" sz="2000" dirty="0">
              <a:latin typeface="Arial" panose="020B0604020202020204" pitchFamily="34" charset="0"/>
              <a:cs typeface="Arial" panose="020B0604020202020204" pitchFamily="34" charset="0"/>
            </a:endParaRPr>
          </a:p>
          <a:p>
            <a:pPr>
              <a:buClr>
                <a:schemeClr val="accent6"/>
              </a:buClr>
              <a:buFont typeface="Wingdings" panose="05000000000000000000" pitchFamily="2" charset="2"/>
              <a:buChar char="q"/>
            </a:pPr>
            <a:r>
              <a:rPr lang="fr-FR" sz="2000" dirty="0" smtClean="0">
                <a:latin typeface="Arial" panose="020B0604020202020204" pitchFamily="34" charset="0"/>
                <a:cs typeface="Arial" panose="020B0604020202020204" pitchFamily="34" charset="0"/>
              </a:rPr>
              <a:t>Le mécénat permettra d’amplifier le décollage de l’artiste : art 238 bis AB du CGI : Œuvre originale d’un artiste  vivant et de l’exposer dans un lieu ouvert au public . Amortissement déductible dans la limite de 5% du CA et pendant 5 ans. </a:t>
            </a:r>
          </a:p>
          <a:p>
            <a:pPr>
              <a:buClr>
                <a:schemeClr val="accent6"/>
              </a:buClr>
              <a:buFont typeface="Wingdings" panose="05000000000000000000" pitchFamily="2" charset="2"/>
              <a:buChar char="q"/>
            </a:pPr>
            <a:r>
              <a:rPr lang="fr-FR" sz="2000" dirty="0" smtClean="0">
                <a:latin typeface="Arial" panose="020B0604020202020204" pitchFamily="34" charset="0"/>
                <a:cs typeface="Arial" panose="020B0604020202020204" pitchFamily="34" charset="0"/>
              </a:rPr>
              <a:t>Cela concerne la peinture, le collage le dessin, gravures estampes comme les sculptures et statues (8 et 4 hors commerce avec les initiales EA), émaux céramique comme photographies (limitation 30)</a:t>
            </a:r>
            <a:endParaRPr lang="fr-FR" sz="2000" dirty="0">
              <a:latin typeface="Arial" panose="020B0604020202020204" pitchFamily="34" charset="0"/>
              <a:cs typeface="Arial" panose="020B0604020202020204" pitchFamily="34" charset="0"/>
            </a:endParaRPr>
          </a:p>
          <a:p>
            <a:pPr>
              <a:buClr>
                <a:schemeClr val="accent6"/>
              </a:buClr>
              <a:buFont typeface="Wingdings" panose="05000000000000000000" pitchFamily="2" charset="2"/>
              <a:buChar char="q"/>
            </a:pPr>
            <a:r>
              <a:rPr lang="fr-FR" sz="2000" dirty="0" smtClean="0">
                <a:latin typeface="Arial" panose="020B0604020202020204" pitchFamily="34" charset="0"/>
                <a:cs typeface="Arial" panose="020B0604020202020204" pitchFamily="34" charset="0"/>
              </a:rPr>
              <a:t>Exclusion des œuvres d’art : bijouterie, horlogerie, joaillerie et dessins architecturaux ou industriels.</a:t>
            </a:r>
          </a:p>
          <a:p>
            <a:pPr>
              <a:buClr>
                <a:schemeClr val="accent6"/>
              </a:buClr>
              <a:buFont typeface="Wingdings" panose="05000000000000000000" pitchFamily="2" charset="2"/>
              <a:buChar char="q"/>
            </a:pPr>
            <a:endParaRPr lang="fr-FR" sz="2000" dirty="0">
              <a:latin typeface="Arial" panose="020B0604020202020204" pitchFamily="34" charset="0"/>
              <a:cs typeface="Arial" panose="020B0604020202020204" pitchFamily="34" charset="0"/>
            </a:endParaRPr>
          </a:p>
          <a:p>
            <a:pPr>
              <a:buClr>
                <a:schemeClr val="accent6"/>
              </a:buClr>
              <a:buFont typeface="Wingdings" panose="05000000000000000000" pitchFamily="2" charset="2"/>
              <a:buChar char="q"/>
            </a:pPr>
            <a:r>
              <a:rPr lang="fr-FR" sz="2000" dirty="0" smtClean="0">
                <a:latin typeface="Arial" panose="020B0604020202020204" pitchFamily="34" charset="0"/>
                <a:cs typeface="Arial" panose="020B0604020202020204" pitchFamily="34" charset="0"/>
              </a:rPr>
              <a:t>En l’occurrence le lieu est public et qui plus est les entreprises partenaires feront tourner l’œuvre pour amplifier le mécénat à travers les différents sites d’exposition</a:t>
            </a:r>
            <a:endParaRPr lang="fr-FR" sz="2000" dirty="0">
              <a:latin typeface="Arial" panose="020B0604020202020204" pitchFamily="34" charset="0"/>
              <a:cs typeface="Arial" panose="020B0604020202020204" pitchFamily="34" charset="0"/>
            </a:endParaRPr>
          </a:p>
        </p:txBody>
      </p:sp>
      <p:sp>
        <p:nvSpPr>
          <p:cNvPr id="29" name="ZoneTexte 28"/>
          <p:cNvSpPr txBox="1"/>
          <p:nvPr/>
        </p:nvSpPr>
        <p:spPr>
          <a:xfrm>
            <a:off x="2000198" y="124773"/>
            <a:ext cx="1478629" cy="276999"/>
          </a:xfrm>
          <a:prstGeom prst="rect">
            <a:avLst/>
          </a:prstGeom>
          <a:noFill/>
        </p:spPr>
        <p:txBody>
          <a:bodyPr wrap="square" rtlCol="0">
            <a:spAutoFit/>
          </a:bodyPr>
          <a:lstStyle/>
          <a:p>
            <a:r>
              <a:rPr lang="fr-FR" sz="1200" dirty="0" smtClean="0">
                <a:solidFill>
                  <a:schemeClr val="bg1"/>
                </a:solidFill>
                <a:latin typeface="Arial" panose="020B0604020202020204" pitchFamily="34" charset="0"/>
                <a:cs typeface="Arial" panose="020B0604020202020204" pitchFamily="34" charset="0"/>
              </a:rPr>
              <a:t>Projet</a:t>
            </a:r>
            <a:endParaRPr lang="fr-FR"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09543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Shape 191"/>
        <p:cNvGrpSpPr/>
        <p:nvPr/>
      </p:nvGrpSpPr>
      <p:grpSpPr>
        <a:xfrm>
          <a:off x="0" y="0"/>
          <a:ext cx="0" cy="0"/>
          <a:chOff x="0" y="0"/>
          <a:chExt cx="0" cy="0"/>
        </a:xfrm>
      </p:grpSpPr>
      <p:sp>
        <p:nvSpPr>
          <p:cNvPr id="21" name="Rectangle 20"/>
          <p:cNvSpPr/>
          <p:nvPr/>
        </p:nvSpPr>
        <p:spPr>
          <a:xfrm>
            <a:off x="4811278" y="525773"/>
            <a:ext cx="4205598" cy="661711"/>
          </a:xfrm>
          <a:prstGeom prst="rect">
            <a:avLst/>
          </a:prstGeom>
          <a:solidFill>
            <a:schemeClr val="accent6"/>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fr-FR"/>
          </a:p>
        </p:txBody>
      </p:sp>
      <p:sp>
        <p:nvSpPr>
          <p:cNvPr id="22" name="Signalisation droite 33"/>
          <p:cNvSpPr/>
          <p:nvPr/>
        </p:nvSpPr>
        <p:spPr>
          <a:xfrm>
            <a:off x="7171605" y="0"/>
            <a:ext cx="1999051" cy="500852"/>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3" name="Signalisation droite 34"/>
          <p:cNvSpPr/>
          <p:nvPr/>
        </p:nvSpPr>
        <p:spPr>
          <a:xfrm>
            <a:off x="6274469" y="0"/>
            <a:ext cx="1500758" cy="500852"/>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4" name="Signalisation droite 35"/>
          <p:cNvSpPr/>
          <p:nvPr/>
        </p:nvSpPr>
        <p:spPr>
          <a:xfrm>
            <a:off x="4362637" y="0"/>
            <a:ext cx="2183452" cy="500852"/>
          </a:xfrm>
          <a:prstGeom prst="homePlate">
            <a:avLst/>
          </a:prstGeom>
          <a:solidFill>
            <a:schemeClr val="accent6"/>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5" name="Signalisation droite 36"/>
          <p:cNvSpPr/>
          <p:nvPr/>
        </p:nvSpPr>
        <p:spPr>
          <a:xfrm>
            <a:off x="2992408" y="-5725"/>
            <a:ext cx="2053162" cy="506577"/>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200" dirty="0">
              <a:latin typeface="Arial" panose="020B0604020202020204" pitchFamily="34" charset="0"/>
              <a:cs typeface="Arial" panose="020B0604020202020204" pitchFamily="34" charset="0"/>
            </a:endParaRPr>
          </a:p>
        </p:txBody>
      </p:sp>
      <p:sp>
        <p:nvSpPr>
          <p:cNvPr id="26" name="Signalisation droite 37"/>
          <p:cNvSpPr/>
          <p:nvPr/>
        </p:nvSpPr>
        <p:spPr>
          <a:xfrm>
            <a:off x="1465272" y="-1"/>
            <a:ext cx="2013555" cy="500853"/>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7" name="Signalisation droite 38"/>
          <p:cNvSpPr/>
          <p:nvPr/>
        </p:nvSpPr>
        <p:spPr>
          <a:xfrm>
            <a:off x="-1" y="0"/>
            <a:ext cx="1899237" cy="500852"/>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8" name="ZoneTexte 27"/>
          <p:cNvSpPr txBox="1"/>
          <p:nvPr/>
        </p:nvSpPr>
        <p:spPr>
          <a:xfrm>
            <a:off x="41848" y="108188"/>
            <a:ext cx="1009712" cy="276999"/>
          </a:xfrm>
          <a:prstGeom prst="rect">
            <a:avLst/>
          </a:prstGeom>
          <a:noFill/>
        </p:spPr>
        <p:txBody>
          <a:bodyPr wrap="square" rtlCol="0">
            <a:spAutoFit/>
          </a:bodyPr>
          <a:lstStyle>
            <a:defPPr>
              <a:defRPr lang="fr-FR"/>
            </a:defPPr>
            <a:lvl1pPr>
              <a:defRPr sz="1200">
                <a:solidFill>
                  <a:schemeClr val="bg1"/>
                </a:solidFill>
                <a:latin typeface="Arial" panose="020B0604020202020204" pitchFamily="34" charset="0"/>
                <a:cs typeface="Arial" panose="020B0604020202020204" pitchFamily="34" charset="0"/>
              </a:defRPr>
            </a:lvl1pPr>
          </a:lstStyle>
          <a:p>
            <a:r>
              <a:rPr lang="fr-FR" dirty="0"/>
              <a:t>Situation </a:t>
            </a:r>
          </a:p>
        </p:txBody>
      </p:sp>
      <p:sp>
        <p:nvSpPr>
          <p:cNvPr id="31" name="ZoneTexte 30"/>
          <p:cNvSpPr txBox="1"/>
          <p:nvPr/>
        </p:nvSpPr>
        <p:spPr>
          <a:xfrm>
            <a:off x="3588830" y="124773"/>
            <a:ext cx="1478629" cy="276999"/>
          </a:xfrm>
          <a:prstGeom prst="rect">
            <a:avLst/>
          </a:prstGeom>
          <a:noFill/>
        </p:spPr>
        <p:txBody>
          <a:bodyPr wrap="square" rtlCol="0">
            <a:spAutoFit/>
          </a:bodyPr>
          <a:lstStyle/>
          <a:p>
            <a:r>
              <a:rPr lang="fr-FR" sz="1200" b="1" dirty="0" smtClean="0">
                <a:solidFill>
                  <a:schemeClr val="bg1"/>
                </a:solidFill>
                <a:latin typeface="Arial" panose="020B0604020202020204" pitchFamily="34" charset="0"/>
                <a:cs typeface="Arial" panose="020B0604020202020204" pitchFamily="34" charset="0"/>
              </a:rPr>
              <a:t>Avancement</a:t>
            </a:r>
            <a:endParaRPr lang="fr-FR" sz="1200" b="1" dirty="0">
              <a:solidFill>
                <a:schemeClr val="bg1"/>
              </a:solidFill>
              <a:latin typeface="Arial" panose="020B0604020202020204" pitchFamily="34" charset="0"/>
              <a:cs typeface="Arial" panose="020B0604020202020204" pitchFamily="34" charset="0"/>
            </a:endParaRPr>
          </a:p>
        </p:txBody>
      </p:sp>
      <p:sp>
        <p:nvSpPr>
          <p:cNvPr id="32" name="ZoneTexte 31"/>
          <p:cNvSpPr txBox="1"/>
          <p:nvPr/>
        </p:nvSpPr>
        <p:spPr>
          <a:xfrm>
            <a:off x="4998434" y="124773"/>
            <a:ext cx="1478629" cy="307777"/>
          </a:xfrm>
          <a:prstGeom prst="rect">
            <a:avLst/>
          </a:prstGeom>
          <a:noFill/>
        </p:spPr>
        <p:txBody>
          <a:bodyPr wrap="square" rtlCol="0">
            <a:spAutoFit/>
          </a:bodyPr>
          <a:lstStyle/>
          <a:p>
            <a:r>
              <a:rPr lang="fr-FR" sz="1400" dirty="0" smtClean="0">
                <a:solidFill>
                  <a:schemeClr val="bg1"/>
                </a:solidFill>
                <a:latin typeface="Arial" panose="020B0604020202020204" pitchFamily="34" charset="0"/>
                <a:cs typeface="Arial" panose="020B0604020202020204" pitchFamily="34" charset="0"/>
              </a:rPr>
              <a:t>Intervenants</a:t>
            </a:r>
            <a:endParaRPr lang="fr-FR" sz="1400" dirty="0">
              <a:solidFill>
                <a:schemeClr val="bg1"/>
              </a:solidFill>
              <a:latin typeface="Arial" panose="020B0604020202020204" pitchFamily="34" charset="0"/>
              <a:cs typeface="Arial" panose="020B0604020202020204" pitchFamily="34" charset="0"/>
            </a:endParaRPr>
          </a:p>
        </p:txBody>
      </p:sp>
      <p:sp>
        <p:nvSpPr>
          <p:cNvPr id="33" name="ZoneTexte 32"/>
          <p:cNvSpPr txBox="1"/>
          <p:nvPr/>
        </p:nvSpPr>
        <p:spPr>
          <a:xfrm>
            <a:off x="6766969" y="124387"/>
            <a:ext cx="756687" cy="276999"/>
          </a:xfrm>
          <a:prstGeom prst="rect">
            <a:avLst/>
          </a:prstGeom>
          <a:noFill/>
        </p:spPr>
        <p:txBody>
          <a:bodyPr wrap="square" rtlCol="0">
            <a:spAutoFit/>
          </a:bodyPr>
          <a:lstStyle/>
          <a:p>
            <a:r>
              <a:rPr lang="fr-FR" sz="1200" dirty="0" smtClean="0">
                <a:solidFill>
                  <a:schemeClr val="bg1"/>
                </a:solidFill>
                <a:latin typeface="Arial" panose="020B0604020202020204" pitchFamily="34" charset="0"/>
                <a:cs typeface="Arial" panose="020B0604020202020204" pitchFamily="34" charset="0"/>
              </a:rPr>
              <a:t>Budget</a:t>
            </a:r>
            <a:endParaRPr lang="fr-FR" sz="1200" dirty="0">
              <a:solidFill>
                <a:schemeClr val="bg1"/>
              </a:solidFill>
              <a:latin typeface="Arial" panose="020B0604020202020204" pitchFamily="34" charset="0"/>
              <a:cs typeface="Arial" panose="020B0604020202020204" pitchFamily="34" charset="0"/>
            </a:endParaRPr>
          </a:p>
        </p:txBody>
      </p:sp>
      <p:sp>
        <p:nvSpPr>
          <p:cNvPr id="34" name="ZoneTexte 33"/>
          <p:cNvSpPr txBox="1"/>
          <p:nvPr/>
        </p:nvSpPr>
        <p:spPr>
          <a:xfrm>
            <a:off x="7816641" y="108187"/>
            <a:ext cx="1200235" cy="276999"/>
          </a:xfrm>
          <a:prstGeom prst="rect">
            <a:avLst/>
          </a:prstGeom>
          <a:noFill/>
        </p:spPr>
        <p:txBody>
          <a:bodyPr wrap="square" rtlCol="0">
            <a:spAutoFit/>
          </a:bodyPr>
          <a:lstStyle/>
          <a:p>
            <a:r>
              <a:rPr lang="fr-FR" sz="1200" dirty="0" smtClean="0">
                <a:solidFill>
                  <a:srgbClr val="FFFFFF"/>
                </a:solidFill>
                <a:latin typeface="Arial" panose="020B0604020202020204" pitchFamily="34" charset="0"/>
                <a:cs typeface="Arial" panose="020B0604020202020204" pitchFamily="34" charset="0"/>
              </a:rPr>
              <a:t>Annexes</a:t>
            </a:r>
            <a:endParaRPr lang="fr-FR" sz="1200" dirty="0">
              <a:solidFill>
                <a:srgbClr val="FFFFFF"/>
              </a:solidFill>
              <a:latin typeface="Arial" panose="020B0604020202020204" pitchFamily="34" charset="0"/>
              <a:cs typeface="Arial" panose="020B0604020202020204" pitchFamily="34" charset="0"/>
            </a:endParaRPr>
          </a:p>
        </p:txBody>
      </p:sp>
      <p:sp>
        <p:nvSpPr>
          <p:cNvPr id="8" name="Shape 171"/>
          <p:cNvSpPr txBox="1">
            <a:spLocks/>
          </p:cNvSpPr>
          <p:nvPr/>
        </p:nvSpPr>
        <p:spPr>
          <a:xfrm>
            <a:off x="5067459" y="493373"/>
            <a:ext cx="4510682" cy="807634"/>
          </a:xfrm>
          <a:prstGeom prst="rect">
            <a:avLst/>
          </a:prstGeom>
        </p:spPr>
        <p:txBody>
          <a:bodyPr vert="horz" lIns="91425" tIns="91425" rIns="91425" bIns="91425" rtlCol="0" anchor="ctr"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1600" dirty="0" smtClean="0">
                <a:solidFill>
                  <a:srgbClr val="FFFFFF"/>
                </a:solidFill>
                <a:latin typeface="Arial" panose="020B0604020202020204" pitchFamily="34" charset="0"/>
                <a:cs typeface="Arial" panose="020B0604020202020204" pitchFamily="34" charset="0"/>
              </a:rPr>
              <a:t>Déjà en place</a:t>
            </a:r>
            <a:r>
              <a:rPr lang="fr-FR" sz="1600" dirty="0">
                <a:solidFill>
                  <a:srgbClr val="FFFFFF"/>
                </a:solidFill>
                <a:latin typeface="Arial" panose="020B0604020202020204" pitchFamily="34" charset="0"/>
                <a:cs typeface="Arial" panose="020B0604020202020204" pitchFamily="34" charset="0"/>
              </a:rPr>
              <a:t/>
            </a:r>
            <a:br>
              <a:rPr lang="fr-FR" sz="1600" dirty="0">
                <a:solidFill>
                  <a:srgbClr val="FFFFFF"/>
                </a:solidFill>
                <a:latin typeface="Arial" panose="020B0604020202020204" pitchFamily="34" charset="0"/>
                <a:cs typeface="Arial" panose="020B0604020202020204" pitchFamily="34" charset="0"/>
              </a:rPr>
            </a:br>
            <a:endParaRPr lang="fr-FR" sz="1100" dirty="0">
              <a:solidFill>
                <a:srgbClr val="000000"/>
              </a:solidFill>
              <a:latin typeface="Arial" panose="020B0604020202020204" pitchFamily="34" charset="0"/>
              <a:cs typeface="Arial" panose="020B0604020202020204" pitchFamily="34" charset="0"/>
            </a:endParaRPr>
          </a:p>
        </p:txBody>
      </p:sp>
      <p:sp>
        <p:nvSpPr>
          <p:cNvPr id="37" name="ZoneTexte 36"/>
          <p:cNvSpPr txBox="1"/>
          <p:nvPr/>
        </p:nvSpPr>
        <p:spPr>
          <a:xfrm>
            <a:off x="5927834" y="6491457"/>
            <a:ext cx="2175646" cy="261610"/>
          </a:xfrm>
          <a:prstGeom prst="rect">
            <a:avLst/>
          </a:prstGeom>
          <a:noFill/>
        </p:spPr>
        <p:txBody>
          <a:bodyPr wrap="square" rtlCol="0">
            <a:spAutoFit/>
          </a:bodyPr>
          <a:lstStyle/>
          <a:p>
            <a:pPr algn="r"/>
            <a:r>
              <a:rPr lang="fr-FR" sz="1050" dirty="0" err="1" smtClean="0"/>
              <a:t>Utopia</a:t>
            </a:r>
            <a:r>
              <a:rPr lang="fr-FR" sz="1050" dirty="0" smtClean="0"/>
              <a:t> Novembre 20123</a:t>
            </a:r>
            <a:endParaRPr lang="fr-FR" sz="1050" dirty="0"/>
          </a:p>
        </p:txBody>
      </p:sp>
      <p:sp>
        <p:nvSpPr>
          <p:cNvPr id="19" name="Espace réservé du contenu 2"/>
          <p:cNvSpPr>
            <a:spLocks noGrp="1"/>
          </p:cNvSpPr>
          <p:nvPr>
            <p:ph idx="1"/>
          </p:nvPr>
        </p:nvSpPr>
        <p:spPr>
          <a:xfrm>
            <a:off x="443135" y="1333042"/>
            <a:ext cx="8229600" cy="4795798"/>
          </a:xfrm>
        </p:spPr>
        <p:txBody>
          <a:bodyPr>
            <a:normAutofit fontScale="55000" lnSpcReduction="20000"/>
          </a:bodyPr>
          <a:lstStyle/>
          <a:p>
            <a:pPr marL="0" indent="0">
              <a:buClr>
                <a:schemeClr val="accent6"/>
              </a:buClr>
              <a:buNone/>
            </a:pPr>
            <a:endParaRPr lang="fr-FR" sz="2000" dirty="0">
              <a:latin typeface="Arial" panose="020B0604020202020204" pitchFamily="34" charset="0"/>
              <a:cs typeface="Arial" panose="020B0604020202020204" pitchFamily="34" charset="0"/>
            </a:endParaRPr>
          </a:p>
          <a:p>
            <a:pPr>
              <a:buClr>
                <a:schemeClr val="accent6"/>
              </a:buClr>
              <a:buFont typeface="Wingdings" panose="05000000000000000000" pitchFamily="2" charset="2"/>
              <a:buChar char="q"/>
            </a:pPr>
            <a:r>
              <a:rPr lang="fr-FR" sz="2700" dirty="0" smtClean="0">
                <a:latin typeface="Arial" panose="020B0604020202020204" pitchFamily="34" charset="0"/>
                <a:cs typeface="Arial" panose="020B0604020202020204" pitchFamily="34" charset="0"/>
              </a:rPr>
              <a:t>Le Lieu: un </a:t>
            </a:r>
            <a:r>
              <a:rPr lang="fr-FR" sz="2700" dirty="0">
                <a:latin typeface="Arial" panose="020B0604020202020204" pitchFamily="34" charset="0"/>
                <a:cs typeface="Arial" panose="020B0604020202020204" pitchFamily="34" charset="0"/>
              </a:rPr>
              <a:t>lieu d’exception déjà ouvert au </a:t>
            </a:r>
            <a:r>
              <a:rPr lang="fr-FR" sz="2700" dirty="0" smtClean="0">
                <a:latin typeface="Arial" panose="020B0604020202020204" pitchFamily="34" charset="0"/>
                <a:cs typeface="Arial" panose="020B0604020202020204" pitchFamily="34" charset="0"/>
              </a:rPr>
              <a:t>public </a:t>
            </a:r>
            <a:r>
              <a:rPr lang="fr-FR" sz="2700" dirty="0">
                <a:latin typeface="Arial" panose="020B0604020202020204" pitchFamily="34" charset="0"/>
                <a:cs typeface="Arial" panose="020B0604020202020204" pitchFamily="34" charset="0"/>
              </a:rPr>
              <a:t>dans le cadre de </a:t>
            </a:r>
            <a:r>
              <a:rPr lang="fr-FR" sz="2700" dirty="0" smtClean="0">
                <a:latin typeface="Arial" panose="020B0604020202020204" pitchFamily="34" charset="0"/>
                <a:cs typeface="Arial" panose="020B0604020202020204" pitchFamily="34" charset="0"/>
              </a:rPr>
              <a:t>manifestations, réceptions permettant une synergie de moyens</a:t>
            </a:r>
          </a:p>
          <a:p>
            <a:pPr>
              <a:buClr>
                <a:schemeClr val="accent6"/>
              </a:buClr>
              <a:buFont typeface="Wingdings" panose="05000000000000000000" pitchFamily="2" charset="2"/>
              <a:buChar char="q"/>
            </a:pPr>
            <a:endParaRPr lang="fr-FR" sz="2700" dirty="0" smtClean="0">
              <a:latin typeface="Arial" panose="020B0604020202020204" pitchFamily="34" charset="0"/>
              <a:cs typeface="Arial" panose="020B0604020202020204" pitchFamily="34" charset="0"/>
            </a:endParaRPr>
          </a:p>
          <a:p>
            <a:pPr>
              <a:buClr>
                <a:schemeClr val="accent6"/>
              </a:buClr>
              <a:buFont typeface="Wingdings" panose="05000000000000000000" pitchFamily="2" charset="2"/>
              <a:buChar char="q"/>
            </a:pPr>
            <a:r>
              <a:rPr lang="fr-FR" sz="2700" dirty="0" smtClean="0">
                <a:latin typeface="Arial" panose="020B0604020202020204" pitchFamily="34" charset="0"/>
                <a:cs typeface="Arial" panose="020B0604020202020204" pitchFamily="34" charset="0"/>
              </a:rPr>
              <a:t>Un propriétaire : Monsieur Henry de BRYAS n’habitant pas sur le site et impliqué par ailleurs dans l’édition d’œuvres d’art, la gestion de sites internet et personnellement impliqué dans la destination et la préservation de ce lieu</a:t>
            </a:r>
          </a:p>
          <a:p>
            <a:pPr>
              <a:buClr>
                <a:schemeClr val="accent6"/>
              </a:buClr>
              <a:buFont typeface="Wingdings" panose="05000000000000000000" pitchFamily="2" charset="2"/>
              <a:buChar char="q"/>
            </a:pPr>
            <a:endParaRPr lang="fr-FR" sz="2700" dirty="0">
              <a:latin typeface="Arial" panose="020B0604020202020204" pitchFamily="34" charset="0"/>
              <a:cs typeface="Arial" panose="020B0604020202020204" pitchFamily="34" charset="0"/>
            </a:endParaRPr>
          </a:p>
          <a:p>
            <a:pPr>
              <a:buClr>
                <a:schemeClr val="accent6"/>
              </a:buClr>
              <a:buFont typeface="Wingdings" panose="05000000000000000000" pitchFamily="2" charset="2"/>
              <a:buChar char="q"/>
            </a:pPr>
            <a:r>
              <a:rPr lang="fr-FR" sz="2700" dirty="0" smtClean="0">
                <a:latin typeface="Arial" panose="020B0604020202020204" pitchFamily="34" charset="0"/>
                <a:cs typeface="Arial" panose="020B0604020202020204" pitchFamily="34" charset="0"/>
              </a:rPr>
              <a:t>Des prestataires de services locaux habitués à travailler sur le site de manière autonome dans la restauration comme dans l’accueil de chambres d’hôte</a:t>
            </a:r>
          </a:p>
          <a:p>
            <a:pPr>
              <a:buClr>
                <a:schemeClr val="accent6"/>
              </a:buClr>
              <a:buFont typeface="Wingdings" panose="05000000000000000000" pitchFamily="2" charset="2"/>
              <a:buChar char="q"/>
            </a:pPr>
            <a:endParaRPr lang="fr-FR" sz="2700" dirty="0" smtClean="0">
              <a:latin typeface="Arial" panose="020B0604020202020204" pitchFamily="34" charset="0"/>
              <a:cs typeface="Arial" panose="020B0604020202020204" pitchFamily="34" charset="0"/>
            </a:endParaRPr>
          </a:p>
          <a:p>
            <a:pPr>
              <a:buClr>
                <a:schemeClr val="accent6"/>
              </a:buClr>
              <a:buFont typeface="Wingdings" panose="05000000000000000000" pitchFamily="2" charset="2"/>
              <a:buChar char="q"/>
            </a:pPr>
            <a:r>
              <a:rPr lang="fr-FR" sz="2700" dirty="0" smtClean="0">
                <a:latin typeface="Arial" panose="020B0604020202020204" pitchFamily="34" charset="0"/>
                <a:cs typeface="Arial" panose="020B0604020202020204" pitchFamily="34" charset="0"/>
              </a:rPr>
              <a:t>Un architecte visionnaire : Monsieur Rémy le </a:t>
            </a:r>
            <a:r>
              <a:rPr lang="fr-FR" sz="2700" dirty="0" err="1" smtClean="0">
                <a:latin typeface="Arial" panose="020B0604020202020204" pitchFamily="34" charset="0"/>
                <a:cs typeface="Arial" panose="020B0604020202020204" pitchFamily="34" charset="0"/>
              </a:rPr>
              <a:t>Davay</a:t>
            </a:r>
            <a:r>
              <a:rPr lang="fr-FR" sz="2700" dirty="0" smtClean="0">
                <a:latin typeface="Arial" panose="020B0604020202020204" pitchFamily="34" charset="0"/>
                <a:cs typeface="Arial" panose="020B0604020202020204" pitchFamily="34" charset="0"/>
              </a:rPr>
              <a:t> ayant une vision globale du projet</a:t>
            </a:r>
          </a:p>
          <a:p>
            <a:pPr>
              <a:buClr>
                <a:schemeClr val="accent6"/>
              </a:buClr>
              <a:buFont typeface="Wingdings" panose="05000000000000000000" pitchFamily="2" charset="2"/>
              <a:buChar char="q"/>
            </a:pPr>
            <a:endParaRPr lang="fr-FR" sz="2700" dirty="0" smtClean="0">
              <a:latin typeface="Arial" panose="020B0604020202020204" pitchFamily="34" charset="0"/>
              <a:cs typeface="Arial" panose="020B0604020202020204" pitchFamily="34" charset="0"/>
            </a:endParaRPr>
          </a:p>
          <a:p>
            <a:pPr>
              <a:buClr>
                <a:schemeClr val="accent6"/>
              </a:buClr>
              <a:buFont typeface="Wingdings" panose="05000000000000000000" pitchFamily="2" charset="2"/>
              <a:buChar char="q"/>
            </a:pPr>
            <a:r>
              <a:rPr lang="fr-FR" sz="2700" dirty="0" smtClean="0">
                <a:latin typeface="Arial" panose="020B0604020202020204" pitchFamily="34" charset="0"/>
                <a:cs typeface="Arial" panose="020B0604020202020204" pitchFamily="34" charset="0"/>
              </a:rPr>
              <a:t>Le parc dans ses différents pôles : économique, touristique, culturel comme architectural</a:t>
            </a:r>
          </a:p>
          <a:p>
            <a:pPr>
              <a:buClr>
                <a:schemeClr val="accent6"/>
              </a:buClr>
              <a:buFont typeface="Wingdings" panose="05000000000000000000" pitchFamily="2" charset="2"/>
              <a:buChar char="q"/>
            </a:pPr>
            <a:endParaRPr lang="fr-FR" sz="2700" dirty="0" smtClean="0">
              <a:latin typeface="Arial" panose="020B0604020202020204" pitchFamily="34" charset="0"/>
              <a:cs typeface="Arial" panose="020B0604020202020204" pitchFamily="34" charset="0"/>
            </a:endParaRPr>
          </a:p>
          <a:p>
            <a:pPr>
              <a:buClr>
                <a:schemeClr val="accent6"/>
              </a:buClr>
              <a:buFont typeface="Wingdings" panose="05000000000000000000" pitchFamily="2" charset="2"/>
              <a:buChar char="q"/>
            </a:pPr>
            <a:r>
              <a:rPr lang="fr-FR" sz="2700" dirty="0" smtClean="0">
                <a:latin typeface="Arial" panose="020B0604020202020204" pitchFamily="34" charset="0"/>
                <a:cs typeface="Arial" panose="020B0604020202020204" pitchFamily="34" charset="0"/>
              </a:rPr>
              <a:t>D’autres projets  connexes sur le même site : Moulin, château, prairies et jardins</a:t>
            </a:r>
          </a:p>
          <a:p>
            <a:pPr>
              <a:buClr>
                <a:schemeClr val="accent6"/>
              </a:buClr>
              <a:buFont typeface="Wingdings" panose="05000000000000000000" pitchFamily="2" charset="2"/>
              <a:buChar char="q"/>
            </a:pPr>
            <a:endParaRPr lang="fr-FR" sz="2700" dirty="0">
              <a:latin typeface="Arial" panose="020B0604020202020204" pitchFamily="34" charset="0"/>
              <a:cs typeface="Arial" panose="020B0604020202020204" pitchFamily="34" charset="0"/>
            </a:endParaRPr>
          </a:p>
          <a:p>
            <a:pPr>
              <a:buClr>
                <a:schemeClr val="accent6"/>
              </a:buClr>
              <a:buFont typeface="Wingdings" panose="05000000000000000000" pitchFamily="2" charset="2"/>
              <a:buChar char="q"/>
            </a:pPr>
            <a:r>
              <a:rPr lang="fr-FR" sz="2700" dirty="0" smtClean="0">
                <a:latin typeface="Arial" panose="020B0604020202020204" pitchFamily="34" charset="0"/>
                <a:cs typeface="Arial" panose="020B0604020202020204" pitchFamily="34" charset="0"/>
              </a:rPr>
              <a:t>Des marques et sociétés permettant d’entourer l’artiste pour asseoir sa renommée </a:t>
            </a:r>
          </a:p>
          <a:p>
            <a:pPr lvl="1">
              <a:buClr>
                <a:schemeClr val="accent6"/>
              </a:buClr>
              <a:buFont typeface="Wingdings" panose="05000000000000000000" pitchFamily="2" charset="2"/>
              <a:buChar char="q"/>
            </a:pPr>
            <a:r>
              <a:rPr lang="fr-FR" sz="2300" dirty="0" smtClean="0">
                <a:latin typeface="Arial" panose="020B0604020202020204" pitchFamily="34" charset="0"/>
                <a:cs typeface="Arial" panose="020B0604020202020204" pitchFamily="34" charset="0"/>
              </a:rPr>
              <a:t>La centrale des séminaires pour l’organisation d’évènements</a:t>
            </a:r>
          </a:p>
          <a:p>
            <a:pPr lvl="1">
              <a:buClr>
                <a:schemeClr val="accent6"/>
              </a:buClr>
              <a:buFont typeface="Wingdings" panose="05000000000000000000" pitchFamily="2" charset="2"/>
              <a:buChar char="q"/>
            </a:pPr>
            <a:r>
              <a:rPr lang="fr-FR" sz="2300" dirty="0" err="1" smtClean="0">
                <a:latin typeface="Arial" panose="020B0604020202020204" pitchFamily="34" charset="0"/>
                <a:cs typeface="Arial" panose="020B0604020202020204" pitchFamily="34" charset="0"/>
              </a:rPr>
              <a:t>Takingcare</a:t>
            </a:r>
            <a:r>
              <a:rPr lang="fr-FR" sz="2300" dirty="0" smtClean="0">
                <a:latin typeface="Arial" panose="020B0604020202020204" pitchFamily="34" charset="0"/>
                <a:cs typeface="Arial" panose="020B0604020202020204" pitchFamily="34" charset="0"/>
              </a:rPr>
              <a:t> comme agent et galeriste des artistes</a:t>
            </a:r>
          </a:p>
          <a:p>
            <a:pPr lvl="1">
              <a:buClr>
                <a:schemeClr val="accent6"/>
              </a:buClr>
              <a:buFont typeface="Wingdings" panose="05000000000000000000" pitchFamily="2" charset="2"/>
              <a:buChar char="q"/>
            </a:pPr>
            <a:r>
              <a:rPr lang="fr-FR" sz="2300" dirty="0" smtClean="0">
                <a:latin typeface="Arial" panose="020B0604020202020204" pitchFamily="34" charset="0"/>
                <a:cs typeface="Arial" panose="020B0604020202020204" pitchFamily="34" charset="0"/>
              </a:rPr>
              <a:t>Lefiefdecyrano.com  pour l’hébergement et la restauration</a:t>
            </a:r>
          </a:p>
          <a:p>
            <a:pPr lvl="1">
              <a:buClr>
                <a:schemeClr val="accent6"/>
              </a:buClr>
              <a:buFont typeface="Wingdings" panose="05000000000000000000" pitchFamily="2" charset="2"/>
              <a:buChar char="q"/>
            </a:pPr>
            <a:r>
              <a:rPr lang="fr-FR" sz="2300" dirty="0" err="1" smtClean="0">
                <a:latin typeface="Arial" panose="020B0604020202020204" pitchFamily="34" charset="0"/>
                <a:cs typeface="Arial" panose="020B0604020202020204" pitchFamily="34" charset="0"/>
              </a:rPr>
              <a:t>Forsale</a:t>
            </a:r>
            <a:r>
              <a:rPr lang="fr-FR" sz="2300" dirty="0" smtClean="0">
                <a:latin typeface="Arial" panose="020B0604020202020204" pitchFamily="34" charset="0"/>
                <a:cs typeface="Arial" panose="020B0604020202020204" pitchFamily="34" charset="0"/>
              </a:rPr>
              <a:t>  pour promouvoir le mécénat et la présentation au public</a:t>
            </a:r>
          </a:p>
          <a:p>
            <a:pPr lvl="1">
              <a:buClr>
                <a:schemeClr val="accent6"/>
              </a:buClr>
              <a:buFont typeface="Wingdings" panose="05000000000000000000" pitchFamily="2" charset="2"/>
              <a:buChar char="q"/>
            </a:pPr>
            <a:endParaRPr lang="fr-FR" sz="2300" dirty="0" smtClean="0">
              <a:latin typeface="Arial" panose="020B0604020202020204" pitchFamily="34" charset="0"/>
              <a:cs typeface="Arial" panose="020B0604020202020204" pitchFamily="34" charset="0"/>
            </a:endParaRPr>
          </a:p>
          <a:p>
            <a:pPr>
              <a:buClr>
                <a:schemeClr val="accent6"/>
              </a:buClr>
              <a:buFont typeface="Wingdings" panose="05000000000000000000" pitchFamily="2" charset="2"/>
              <a:buChar char="q"/>
            </a:pPr>
            <a:endParaRPr lang="fr-FR" sz="2700" dirty="0" smtClean="0">
              <a:latin typeface="Arial" panose="020B0604020202020204" pitchFamily="34" charset="0"/>
              <a:cs typeface="Arial" panose="020B0604020202020204" pitchFamily="34" charset="0"/>
            </a:endParaRPr>
          </a:p>
          <a:p>
            <a:pPr>
              <a:buClr>
                <a:schemeClr val="accent6"/>
              </a:buClr>
              <a:buFont typeface="Wingdings" panose="05000000000000000000" pitchFamily="2" charset="2"/>
              <a:buChar char="q"/>
            </a:pPr>
            <a:endParaRPr lang="fr-FR" sz="2700" dirty="0" smtClean="0">
              <a:latin typeface="Arial" panose="020B0604020202020204" pitchFamily="34" charset="0"/>
              <a:cs typeface="Arial" panose="020B0604020202020204" pitchFamily="34" charset="0"/>
            </a:endParaRPr>
          </a:p>
          <a:p>
            <a:pPr>
              <a:buClr>
                <a:schemeClr val="accent6"/>
              </a:buClr>
              <a:buFont typeface="Wingdings" panose="05000000000000000000" pitchFamily="2" charset="2"/>
              <a:buChar char="q"/>
            </a:pPr>
            <a:endParaRPr lang="fr-FR" sz="1700" dirty="0">
              <a:latin typeface="Arial" panose="020B0604020202020204" pitchFamily="34" charset="0"/>
              <a:cs typeface="Arial" panose="020B0604020202020204" pitchFamily="34" charset="0"/>
            </a:endParaRPr>
          </a:p>
          <a:p>
            <a:pPr>
              <a:buClr>
                <a:schemeClr val="accent6"/>
              </a:buClr>
              <a:buFont typeface="Wingdings" panose="05000000000000000000" pitchFamily="2" charset="2"/>
              <a:buChar char="q"/>
            </a:pPr>
            <a:endParaRPr lang="fr-FR" sz="1700" dirty="0">
              <a:latin typeface="Arial" panose="020B0604020202020204" pitchFamily="34" charset="0"/>
              <a:cs typeface="Arial" panose="020B0604020202020204" pitchFamily="34" charset="0"/>
            </a:endParaRPr>
          </a:p>
        </p:txBody>
      </p:sp>
      <p:sp>
        <p:nvSpPr>
          <p:cNvPr id="29" name="ZoneTexte 28"/>
          <p:cNvSpPr txBox="1"/>
          <p:nvPr/>
        </p:nvSpPr>
        <p:spPr>
          <a:xfrm>
            <a:off x="2000198" y="124773"/>
            <a:ext cx="1478629" cy="276999"/>
          </a:xfrm>
          <a:prstGeom prst="rect">
            <a:avLst/>
          </a:prstGeom>
          <a:noFill/>
        </p:spPr>
        <p:txBody>
          <a:bodyPr wrap="square" rtlCol="0">
            <a:spAutoFit/>
          </a:bodyPr>
          <a:lstStyle/>
          <a:p>
            <a:r>
              <a:rPr lang="fr-FR" sz="1200" dirty="0" smtClean="0">
                <a:solidFill>
                  <a:schemeClr val="bg1"/>
                </a:solidFill>
                <a:latin typeface="Arial" panose="020B0604020202020204" pitchFamily="34" charset="0"/>
                <a:cs typeface="Arial" panose="020B0604020202020204" pitchFamily="34" charset="0"/>
              </a:rPr>
              <a:t>Projet</a:t>
            </a:r>
            <a:endParaRPr lang="fr-FR"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53131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21" name="Rectangle 20"/>
          <p:cNvSpPr/>
          <p:nvPr/>
        </p:nvSpPr>
        <p:spPr>
          <a:xfrm>
            <a:off x="4811278" y="525773"/>
            <a:ext cx="3292202" cy="661711"/>
          </a:xfrm>
          <a:prstGeom prst="rect">
            <a:avLst/>
          </a:prstGeom>
          <a:solidFill>
            <a:schemeClr val="accent6"/>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fr-FR"/>
          </a:p>
        </p:txBody>
      </p:sp>
      <p:sp>
        <p:nvSpPr>
          <p:cNvPr id="22" name="Signalisation droite 33"/>
          <p:cNvSpPr/>
          <p:nvPr/>
        </p:nvSpPr>
        <p:spPr>
          <a:xfrm>
            <a:off x="7171605" y="0"/>
            <a:ext cx="1999051" cy="500852"/>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3" name="Signalisation droite 34"/>
          <p:cNvSpPr/>
          <p:nvPr/>
        </p:nvSpPr>
        <p:spPr>
          <a:xfrm>
            <a:off x="6274469" y="0"/>
            <a:ext cx="1500758" cy="500852"/>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4" name="Signalisation droite 35"/>
          <p:cNvSpPr/>
          <p:nvPr/>
        </p:nvSpPr>
        <p:spPr>
          <a:xfrm>
            <a:off x="4362637" y="0"/>
            <a:ext cx="2183452" cy="500852"/>
          </a:xfrm>
          <a:prstGeom prst="homePlate">
            <a:avLst/>
          </a:prstGeom>
          <a:solidFill>
            <a:schemeClr val="accent6"/>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5" name="Signalisation droite 36"/>
          <p:cNvSpPr/>
          <p:nvPr/>
        </p:nvSpPr>
        <p:spPr>
          <a:xfrm>
            <a:off x="2992408" y="-5725"/>
            <a:ext cx="2053162" cy="506577"/>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200" dirty="0">
              <a:latin typeface="Arial" panose="020B0604020202020204" pitchFamily="34" charset="0"/>
              <a:cs typeface="Arial" panose="020B0604020202020204" pitchFamily="34" charset="0"/>
            </a:endParaRPr>
          </a:p>
        </p:txBody>
      </p:sp>
      <p:sp>
        <p:nvSpPr>
          <p:cNvPr id="26" name="Signalisation droite 37"/>
          <p:cNvSpPr/>
          <p:nvPr/>
        </p:nvSpPr>
        <p:spPr>
          <a:xfrm>
            <a:off x="1465272" y="-1"/>
            <a:ext cx="2013555" cy="500853"/>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7" name="Signalisation droite 38"/>
          <p:cNvSpPr/>
          <p:nvPr/>
        </p:nvSpPr>
        <p:spPr>
          <a:xfrm>
            <a:off x="-1" y="0"/>
            <a:ext cx="1899237" cy="500852"/>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8" name="ZoneTexte 27"/>
          <p:cNvSpPr txBox="1"/>
          <p:nvPr/>
        </p:nvSpPr>
        <p:spPr>
          <a:xfrm>
            <a:off x="41848" y="108188"/>
            <a:ext cx="1009712" cy="276999"/>
          </a:xfrm>
          <a:prstGeom prst="rect">
            <a:avLst/>
          </a:prstGeom>
          <a:noFill/>
        </p:spPr>
        <p:txBody>
          <a:bodyPr wrap="square" rtlCol="0">
            <a:spAutoFit/>
          </a:bodyPr>
          <a:lstStyle>
            <a:defPPr>
              <a:defRPr lang="fr-FR"/>
            </a:defPPr>
            <a:lvl1pPr>
              <a:defRPr sz="1200">
                <a:solidFill>
                  <a:schemeClr val="bg1"/>
                </a:solidFill>
                <a:latin typeface="Arial" panose="020B0604020202020204" pitchFamily="34" charset="0"/>
                <a:cs typeface="Arial" panose="020B0604020202020204" pitchFamily="34" charset="0"/>
              </a:defRPr>
            </a:lvl1pPr>
          </a:lstStyle>
          <a:p>
            <a:r>
              <a:rPr lang="fr-FR" dirty="0"/>
              <a:t>Situation </a:t>
            </a:r>
          </a:p>
        </p:txBody>
      </p:sp>
      <p:sp>
        <p:nvSpPr>
          <p:cNvPr id="31" name="ZoneTexte 30"/>
          <p:cNvSpPr txBox="1"/>
          <p:nvPr/>
        </p:nvSpPr>
        <p:spPr>
          <a:xfrm>
            <a:off x="3588830" y="124773"/>
            <a:ext cx="1478629" cy="276999"/>
          </a:xfrm>
          <a:prstGeom prst="rect">
            <a:avLst/>
          </a:prstGeom>
          <a:noFill/>
        </p:spPr>
        <p:txBody>
          <a:bodyPr wrap="square" rtlCol="0">
            <a:spAutoFit/>
          </a:bodyPr>
          <a:lstStyle/>
          <a:p>
            <a:r>
              <a:rPr lang="fr-FR" sz="1200" b="1" dirty="0" smtClean="0">
                <a:solidFill>
                  <a:schemeClr val="bg1"/>
                </a:solidFill>
                <a:latin typeface="Arial" panose="020B0604020202020204" pitchFamily="34" charset="0"/>
                <a:cs typeface="Arial" panose="020B0604020202020204" pitchFamily="34" charset="0"/>
              </a:rPr>
              <a:t>Avancement</a:t>
            </a:r>
            <a:endParaRPr lang="fr-FR" sz="1200" b="1" dirty="0">
              <a:solidFill>
                <a:schemeClr val="bg1"/>
              </a:solidFill>
              <a:latin typeface="Arial" panose="020B0604020202020204" pitchFamily="34" charset="0"/>
              <a:cs typeface="Arial" panose="020B0604020202020204" pitchFamily="34" charset="0"/>
            </a:endParaRPr>
          </a:p>
        </p:txBody>
      </p:sp>
      <p:sp>
        <p:nvSpPr>
          <p:cNvPr id="32" name="ZoneTexte 31"/>
          <p:cNvSpPr txBox="1"/>
          <p:nvPr/>
        </p:nvSpPr>
        <p:spPr>
          <a:xfrm>
            <a:off x="4998434" y="124773"/>
            <a:ext cx="1478629" cy="307777"/>
          </a:xfrm>
          <a:prstGeom prst="rect">
            <a:avLst/>
          </a:prstGeom>
          <a:noFill/>
        </p:spPr>
        <p:txBody>
          <a:bodyPr wrap="square" rtlCol="0">
            <a:spAutoFit/>
          </a:bodyPr>
          <a:lstStyle/>
          <a:p>
            <a:r>
              <a:rPr lang="fr-FR" sz="1400" dirty="0" smtClean="0">
                <a:solidFill>
                  <a:schemeClr val="bg1"/>
                </a:solidFill>
                <a:latin typeface="Arial" panose="020B0604020202020204" pitchFamily="34" charset="0"/>
                <a:cs typeface="Arial" panose="020B0604020202020204" pitchFamily="34" charset="0"/>
              </a:rPr>
              <a:t>Intervenants</a:t>
            </a:r>
            <a:endParaRPr lang="fr-FR" sz="1400" dirty="0">
              <a:solidFill>
                <a:schemeClr val="bg1"/>
              </a:solidFill>
              <a:latin typeface="Arial" panose="020B0604020202020204" pitchFamily="34" charset="0"/>
              <a:cs typeface="Arial" panose="020B0604020202020204" pitchFamily="34" charset="0"/>
            </a:endParaRPr>
          </a:p>
        </p:txBody>
      </p:sp>
      <p:sp>
        <p:nvSpPr>
          <p:cNvPr id="33" name="ZoneTexte 32"/>
          <p:cNvSpPr txBox="1"/>
          <p:nvPr/>
        </p:nvSpPr>
        <p:spPr>
          <a:xfrm>
            <a:off x="6766969" y="124387"/>
            <a:ext cx="756687" cy="276999"/>
          </a:xfrm>
          <a:prstGeom prst="rect">
            <a:avLst/>
          </a:prstGeom>
          <a:noFill/>
        </p:spPr>
        <p:txBody>
          <a:bodyPr wrap="square" rtlCol="0">
            <a:spAutoFit/>
          </a:bodyPr>
          <a:lstStyle/>
          <a:p>
            <a:r>
              <a:rPr lang="fr-FR" sz="1200" dirty="0" smtClean="0">
                <a:solidFill>
                  <a:schemeClr val="bg1"/>
                </a:solidFill>
                <a:latin typeface="Arial" panose="020B0604020202020204" pitchFamily="34" charset="0"/>
                <a:cs typeface="Arial" panose="020B0604020202020204" pitchFamily="34" charset="0"/>
              </a:rPr>
              <a:t>Budget</a:t>
            </a:r>
            <a:endParaRPr lang="fr-FR" sz="1200" dirty="0">
              <a:solidFill>
                <a:schemeClr val="bg1"/>
              </a:solidFill>
              <a:latin typeface="Arial" panose="020B0604020202020204" pitchFamily="34" charset="0"/>
              <a:cs typeface="Arial" panose="020B0604020202020204" pitchFamily="34" charset="0"/>
            </a:endParaRPr>
          </a:p>
        </p:txBody>
      </p:sp>
      <p:sp>
        <p:nvSpPr>
          <p:cNvPr id="34" name="ZoneTexte 33"/>
          <p:cNvSpPr txBox="1"/>
          <p:nvPr/>
        </p:nvSpPr>
        <p:spPr>
          <a:xfrm>
            <a:off x="7816641" y="108187"/>
            <a:ext cx="1200235" cy="276999"/>
          </a:xfrm>
          <a:prstGeom prst="rect">
            <a:avLst/>
          </a:prstGeom>
          <a:noFill/>
        </p:spPr>
        <p:txBody>
          <a:bodyPr wrap="square" rtlCol="0">
            <a:spAutoFit/>
          </a:bodyPr>
          <a:lstStyle/>
          <a:p>
            <a:r>
              <a:rPr lang="fr-FR" sz="1200" dirty="0" smtClean="0">
                <a:solidFill>
                  <a:srgbClr val="FFFFFF"/>
                </a:solidFill>
                <a:latin typeface="Arial" panose="020B0604020202020204" pitchFamily="34" charset="0"/>
                <a:cs typeface="Arial" panose="020B0604020202020204" pitchFamily="34" charset="0"/>
              </a:rPr>
              <a:t>Annexes</a:t>
            </a:r>
            <a:endParaRPr lang="fr-FR" sz="1200" dirty="0">
              <a:solidFill>
                <a:srgbClr val="FFFFFF"/>
              </a:solidFill>
              <a:latin typeface="Arial" panose="020B0604020202020204" pitchFamily="34" charset="0"/>
              <a:cs typeface="Arial" panose="020B0604020202020204" pitchFamily="34" charset="0"/>
            </a:endParaRPr>
          </a:p>
        </p:txBody>
      </p:sp>
      <p:sp>
        <p:nvSpPr>
          <p:cNvPr id="8" name="Shape 171"/>
          <p:cNvSpPr txBox="1">
            <a:spLocks/>
          </p:cNvSpPr>
          <p:nvPr/>
        </p:nvSpPr>
        <p:spPr>
          <a:xfrm>
            <a:off x="5067459" y="493373"/>
            <a:ext cx="4510682" cy="807634"/>
          </a:xfrm>
          <a:prstGeom prst="rect">
            <a:avLst/>
          </a:prstGeom>
        </p:spPr>
        <p:txBody>
          <a:bodyPr vert="horz" lIns="91425" tIns="91425" rIns="91425" bIns="91425" rtlCol="0" anchor="ctr"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1600" dirty="0" smtClean="0">
                <a:solidFill>
                  <a:srgbClr val="FFFFFF"/>
                </a:solidFill>
                <a:latin typeface="Arial" panose="020B0604020202020204" pitchFamily="34" charset="0"/>
                <a:cs typeface="Arial" panose="020B0604020202020204" pitchFamily="34" charset="0"/>
              </a:rPr>
              <a:t>Schéma des intervenants</a:t>
            </a:r>
            <a:r>
              <a:rPr lang="fr-FR" sz="1600" dirty="0">
                <a:solidFill>
                  <a:srgbClr val="FFFFFF"/>
                </a:solidFill>
                <a:latin typeface="Arial" panose="020B0604020202020204" pitchFamily="34" charset="0"/>
                <a:cs typeface="Arial" panose="020B0604020202020204" pitchFamily="34" charset="0"/>
              </a:rPr>
              <a:t/>
            </a:r>
            <a:br>
              <a:rPr lang="fr-FR" sz="1600" dirty="0">
                <a:solidFill>
                  <a:srgbClr val="FFFFFF"/>
                </a:solidFill>
                <a:latin typeface="Arial" panose="020B0604020202020204" pitchFamily="34" charset="0"/>
                <a:cs typeface="Arial" panose="020B0604020202020204" pitchFamily="34" charset="0"/>
              </a:rPr>
            </a:br>
            <a:endParaRPr lang="fr-FR" sz="1100" dirty="0">
              <a:solidFill>
                <a:srgbClr val="000000"/>
              </a:solidFill>
              <a:latin typeface="Arial" panose="020B0604020202020204" pitchFamily="34" charset="0"/>
              <a:cs typeface="Arial" panose="020B0604020202020204" pitchFamily="34" charset="0"/>
            </a:endParaRPr>
          </a:p>
        </p:txBody>
      </p:sp>
      <p:sp>
        <p:nvSpPr>
          <p:cNvPr id="37" name="ZoneTexte 36"/>
          <p:cNvSpPr txBox="1"/>
          <p:nvPr/>
        </p:nvSpPr>
        <p:spPr>
          <a:xfrm>
            <a:off x="5927834" y="6491457"/>
            <a:ext cx="2175646" cy="261610"/>
          </a:xfrm>
          <a:prstGeom prst="rect">
            <a:avLst/>
          </a:prstGeom>
          <a:noFill/>
        </p:spPr>
        <p:txBody>
          <a:bodyPr wrap="square" rtlCol="0">
            <a:spAutoFit/>
          </a:bodyPr>
          <a:lstStyle/>
          <a:p>
            <a:pPr algn="r"/>
            <a:r>
              <a:rPr lang="fr-FR" sz="1050" dirty="0" err="1" smtClean="0"/>
              <a:t>Utopia</a:t>
            </a:r>
            <a:r>
              <a:rPr lang="fr-FR" sz="1050" dirty="0" smtClean="0"/>
              <a:t> Novembre 20123</a:t>
            </a:r>
            <a:endParaRPr lang="fr-FR" sz="1050" dirty="0"/>
          </a:p>
        </p:txBody>
      </p:sp>
      <p:sp>
        <p:nvSpPr>
          <p:cNvPr id="29" name="ZoneTexte 28"/>
          <p:cNvSpPr txBox="1"/>
          <p:nvPr/>
        </p:nvSpPr>
        <p:spPr>
          <a:xfrm>
            <a:off x="2000198" y="124773"/>
            <a:ext cx="1478629" cy="276999"/>
          </a:xfrm>
          <a:prstGeom prst="rect">
            <a:avLst/>
          </a:prstGeom>
          <a:noFill/>
        </p:spPr>
        <p:txBody>
          <a:bodyPr wrap="square" rtlCol="0">
            <a:spAutoFit/>
          </a:bodyPr>
          <a:lstStyle/>
          <a:p>
            <a:r>
              <a:rPr lang="fr-FR" sz="1200" dirty="0" smtClean="0">
                <a:solidFill>
                  <a:schemeClr val="bg1"/>
                </a:solidFill>
                <a:latin typeface="Arial" panose="020B0604020202020204" pitchFamily="34" charset="0"/>
                <a:cs typeface="Arial" panose="020B0604020202020204" pitchFamily="34" charset="0"/>
              </a:rPr>
              <a:t>Projet</a:t>
            </a:r>
            <a:endParaRPr lang="fr-FR" sz="1200" dirty="0">
              <a:solidFill>
                <a:schemeClr val="bg1"/>
              </a:solidFill>
              <a:latin typeface="Arial" panose="020B0604020202020204" pitchFamily="34" charset="0"/>
              <a:cs typeface="Arial" panose="020B0604020202020204" pitchFamily="34" charset="0"/>
            </a:endParaRPr>
          </a:p>
        </p:txBody>
      </p:sp>
      <p:sp>
        <p:nvSpPr>
          <p:cNvPr id="3" name="Ellipse 2"/>
          <p:cNvSpPr/>
          <p:nvPr/>
        </p:nvSpPr>
        <p:spPr>
          <a:xfrm>
            <a:off x="3255484" y="3002280"/>
            <a:ext cx="1555793" cy="533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Lieux</a:t>
            </a:r>
            <a:endParaRPr lang="fr-FR" dirty="0"/>
          </a:p>
        </p:txBody>
      </p:sp>
      <p:sp>
        <p:nvSpPr>
          <p:cNvPr id="20" name="Ellipse 19"/>
          <p:cNvSpPr/>
          <p:nvPr/>
        </p:nvSpPr>
        <p:spPr>
          <a:xfrm>
            <a:off x="916256" y="3002280"/>
            <a:ext cx="1555793" cy="533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Artistes</a:t>
            </a:r>
            <a:endParaRPr lang="fr-FR" dirty="0"/>
          </a:p>
        </p:txBody>
      </p:sp>
      <p:sp>
        <p:nvSpPr>
          <p:cNvPr id="30" name="Ellipse 29"/>
          <p:cNvSpPr/>
          <p:nvPr/>
        </p:nvSpPr>
        <p:spPr>
          <a:xfrm>
            <a:off x="5927834" y="3002280"/>
            <a:ext cx="1555793" cy="533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err="1" smtClean="0"/>
              <a:t>Oeuvres</a:t>
            </a:r>
            <a:endParaRPr lang="fr-FR" dirty="0"/>
          </a:p>
        </p:txBody>
      </p:sp>
      <p:sp>
        <p:nvSpPr>
          <p:cNvPr id="35" name="Ellipse 34"/>
          <p:cNvSpPr/>
          <p:nvPr/>
        </p:nvSpPr>
        <p:spPr>
          <a:xfrm>
            <a:off x="2523888" y="1361830"/>
            <a:ext cx="3018984" cy="533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La centrale des séminaires</a:t>
            </a:r>
            <a:endParaRPr lang="fr-FR" dirty="0"/>
          </a:p>
        </p:txBody>
      </p:sp>
      <p:sp>
        <p:nvSpPr>
          <p:cNvPr id="36" name="Ellipse 35"/>
          <p:cNvSpPr/>
          <p:nvPr/>
        </p:nvSpPr>
        <p:spPr>
          <a:xfrm>
            <a:off x="87322" y="897190"/>
            <a:ext cx="3018984" cy="533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err="1" smtClean="0"/>
              <a:t>Takingcare</a:t>
            </a:r>
            <a:endParaRPr lang="fr-FR" dirty="0"/>
          </a:p>
        </p:txBody>
      </p:sp>
      <p:sp>
        <p:nvSpPr>
          <p:cNvPr id="38" name="Ellipse 37"/>
          <p:cNvSpPr/>
          <p:nvPr/>
        </p:nvSpPr>
        <p:spPr>
          <a:xfrm>
            <a:off x="5813308" y="1240662"/>
            <a:ext cx="3018984" cy="533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err="1" smtClean="0"/>
              <a:t>Forsale</a:t>
            </a:r>
            <a:endParaRPr lang="fr-FR" dirty="0"/>
          </a:p>
        </p:txBody>
      </p:sp>
      <p:cxnSp>
        <p:nvCxnSpPr>
          <p:cNvPr id="5" name="Connecteur droit avec flèche 4"/>
          <p:cNvCxnSpPr/>
          <p:nvPr/>
        </p:nvCxnSpPr>
        <p:spPr>
          <a:xfrm>
            <a:off x="1694152" y="1628530"/>
            <a:ext cx="0" cy="10851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ZoneTexte 5"/>
          <p:cNvSpPr txBox="1"/>
          <p:nvPr/>
        </p:nvSpPr>
        <p:spPr>
          <a:xfrm>
            <a:off x="300062" y="2044537"/>
            <a:ext cx="1502996" cy="646331"/>
          </a:xfrm>
          <a:prstGeom prst="rect">
            <a:avLst/>
          </a:prstGeom>
          <a:noFill/>
        </p:spPr>
        <p:txBody>
          <a:bodyPr wrap="square" rtlCol="0">
            <a:spAutoFit/>
          </a:bodyPr>
          <a:lstStyle/>
          <a:p>
            <a:r>
              <a:rPr lang="fr-FR" dirty="0" smtClean="0"/>
              <a:t>Contrat d’agent</a:t>
            </a:r>
            <a:endParaRPr lang="fr-FR" dirty="0"/>
          </a:p>
        </p:txBody>
      </p:sp>
      <p:cxnSp>
        <p:nvCxnSpPr>
          <p:cNvPr id="39" name="Connecteur droit avec flèche 38"/>
          <p:cNvCxnSpPr/>
          <p:nvPr/>
        </p:nvCxnSpPr>
        <p:spPr>
          <a:xfrm>
            <a:off x="4051132" y="2059942"/>
            <a:ext cx="0" cy="80517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0" name="ZoneTexte 39"/>
          <p:cNvSpPr txBox="1"/>
          <p:nvPr/>
        </p:nvSpPr>
        <p:spPr>
          <a:xfrm>
            <a:off x="2665583" y="2022594"/>
            <a:ext cx="1502996" cy="1477328"/>
          </a:xfrm>
          <a:prstGeom prst="rect">
            <a:avLst/>
          </a:prstGeom>
          <a:noFill/>
        </p:spPr>
        <p:txBody>
          <a:bodyPr wrap="square" rtlCol="0">
            <a:spAutoFit/>
          </a:bodyPr>
          <a:lstStyle/>
          <a:p>
            <a:r>
              <a:rPr lang="fr-FR" dirty="0" smtClean="0"/>
              <a:t>Contrat de galeriste et location de la galerie</a:t>
            </a:r>
          </a:p>
          <a:p>
            <a:endParaRPr lang="fr-FR" dirty="0"/>
          </a:p>
        </p:txBody>
      </p:sp>
      <p:cxnSp>
        <p:nvCxnSpPr>
          <p:cNvPr id="41" name="Connecteur droit avec flèche 40"/>
          <p:cNvCxnSpPr/>
          <p:nvPr/>
        </p:nvCxnSpPr>
        <p:spPr>
          <a:xfrm>
            <a:off x="6919798" y="1981891"/>
            <a:ext cx="0" cy="80517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2" name="ZoneTexte 41"/>
          <p:cNvSpPr txBox="1"/>
          <p:nvPr/>
        </p:nvSpPr>
        <p:spPr>
          <a:xfrm>
            <a:off x="7065143" y="2205103"/>
            <a:ext cx="1502996" cy="369332"/>
          </a:xfrm>
          <a:prstGeom prst="rect">
            <a:avLst/>
          </a:prstGeom>
          <a:noFill/>
        </p:spPr>
        <p:txBody>
          <a:bodyPr wrap="square" rtlCol="0">
            <a:spAutoFit/>
          </a:bodyPr>
          <a:lstStyle/>
          <a:p>
            <a:r>
              <a:rPr lang="fr-FR" dirty="0" smtClean="0"/>
              <a:t>Achat revente</a:t>
            </a:r>
            <a:endParaRPr lang="fr-FR" dirty="0"/>
          </a:p>
        </p:txBody>
      </p:sp>
      <p:sp>
        <p:nvSpPr>
          <p:cNvPr id="44" name="Ellipse 43"/>
          <p:cNvSpPr/>
          <p:nvPr/>
        </p:nvSpPr>
        <p:spPr>
          <a:xfrm>
            <a:off x="2665583" y="5645252"/>
            <a:ext cx="3018984" cy="533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Le fief de </a:t>
            </a:r>
            <a:r>
              <a:rPr lang="fr-FR" dirty="0"/>
              <a:t>C</a:t>
            </a:r>
            <a:r>
              <a:rPr lang="fr-FR" dirty="0" smtClean="0"/>
              <a:t>yrano</a:t>
            </a:r>
            <a:endParaRPr lang="fr-FR" dirty="0"/>
          </a:p>
        </p:txBody>
      </p:sp>
      <p:cxnSp>
        <p:nvCxnSpPr>
          <p:cNvPr id="10" name="Connecteur droit avec flèche 9"/>
          <p:cNvCxnSpPr/>
          <p:nvPr/>
        </p:nvCxnSpPr>
        <p:spPr>
          <a:xfrm flipV="1">
            <a:off x="4051132" y="3794760"/>
            <a:ext cx="0" cy="16306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5" name="Connecteur droit avec flèche 44"/>
          <p:cNvCxnSpPr/>
          <p:nvPr/>
        </p:nvCxnSpPr>
        <p:spPr>
          <a:xfrm flipH="1" flipV="1">
            <a:off x="2179320" y="3962235"/>
            <a:ext cx="1643212" cy="161560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ZoneTexte 12"/>
          <p:cNvSpPr txBox="1"/>
          <p:nvPr/>
        </p:nvSpPr>
        <p:spPr>
          <a:xfrm>
            <a:off x="5611368" y="5065990"/>
            <a:ext cx="3120473" cy="923330"/>
          </a:xfrm>
          <a:prstGeom prst="rect">
            <a:avLst/>
          </a:prstGeom>
          <a:noFill/>
        </p:spPr>
        <p:txBody>
          <a:bodyPr wrap="square" rtlCol="0">
            <a:spAutoFit/>
          </a:bodyPr>
          <a:lstStyle/>
          <a:p>
            <a:r>
              <a:rPr lang="fr-FR" dirty="0" smtClean="0"/>
              <a:t>Hébergement et mise à disposition et gestion  des lieux</a:t>
            </a:r>
          </a:p>
          <a:p>
            <a:endParaRPr lang="fr-FR" dirty="0"/>
          </a:p>
        </p:txBody>
      </p:sp>
      <p:cxnSp>
        <p:nvCxnSpPr>
          <p:cNvPr id="46" name="Connecteur droit avec flèche 45"/>
          <p:cNvCxnSpPr/>
          <p:nvPr/>
        </p:nvCxnSpPr>
        <p:spPr>
          <a:xfrm flipV="1">
            <a:off x="4203532" y="3947160"/>
            <a:ext cx="2070937" cy="16306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736963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Shape 191"/>
        <p:cNvGrpSpPr/>
        <p:nvPr/>
      </p:nvGrpSpPr>
      <p:grpSpPr>
        <a:xfrm>
          <a:off x="0" y="0"/>
          <a:ext cx="0" cy="0"/>
          <a:chOff x="0" y="0"/>
          <a:chExt cx="0" cy="0"/>
        </a:xfrm>
      </p:grpSpPr>
      <p:sp>
        <p:nvSpPr>
          <p:cNvPr id="21" name="Rectangle 20"/>
          <p:cNvSpPr/>
          <p:nvPr/>
        </p:nvSpPr>
        <p:spPr>
          <a:xfrm>
            <a:off x="5927834" y="525773"/>
            <a:ext cx="3089041" cy="661711"/>
          </a:xfrm>
          <a:prstGeom prst="rect">
            <a:avLst/>
          </a:prstGeom>
          <a:solidFill>
            <a:schemeClr val="accent6"/>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fr-FR"/>
          </a:p>
        </p:txBody>
      </p:sp>
      <p:sp>
        <p:nvSpPr>
          <p:cNvPr id="22" name="Signalisation droite 33"/>
          <p:cNvSpPr/>
          <p:nvPr/>
        </p:nvSpPr>
        <p:spPr>
          <a:xfrm>
            <a:off x="7171605" y="0"/>
            <a:ext cx="1999051" cy="500852"/>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3" name="Signalisation droite 34"/>
          <p:cNvSpPr/>
          <p:nvPr/>
        </p:nvSpPr>
        <p:spPr>
          <a:xfrm>
            <a:off x="6274469" y="0"/>
            <a:ext cx="1500758" cy="500852"/>
          </a:xfrm>
          <a:prstGeom prst="homePlate">
            <a:avLst/>
          </a:prstGeom>
          <a:solidFill>
            <a:schemeClr val="accent6"/>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4" name="Signalisation droite 35"/>
          <p:cNvSpPr/>
          <p:nvPr/>
        </p:nvSpPr>
        <p:spPr>
          <a:xfrm>
            <a:off x="4362637" y="0"/>
            <a:ext cx="2183452" cy="500852"/>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200">
              <a:latin typeface="Arial" panose="020B0604020202020204" pitchFamily="34" charset="0"/>
              <a:cs typeface="Arial" panose="020B0604020202020204" pitchFamily="34" charset="0"/>
            </a:endParaRPr>
          </a:p>
        </p:txBody>
      </p:sp>
      <p:sp>
        <p:nvSpPr>
          <p:cNvPr id="25" name="Signalisation droite 36"/>
          <p:cNvSpPr/>
          <p:nvPr/>
        </p:nvSpPr>
        <p:spPr>
          <a:xfrm>
            <a:off x="2992408" y="-5725"/>
            <a:ext cx="2053162" cy="506577"/>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200" dirty="0">
              <a:latin typeface="Arial" panose="020B0604020202020204" pitchFamily="34" charset="0"/>
              <a:cs typeface="Arial" panose="020B0604020202020204" pitchFamily="34" charset="0"/>
            </a:endParaRPr>
          </a:p>
        </p:txBody>
      </p:sp>
      <p:sp>
        <p:nvSpPr>
          <p:cNvPr id="26" name="Signalisation droite 37"/>
          <p:cNvSpPr/>
          <p:nvPr/>
        </p:nvSpPr>
        <p:spPr>
          <a:xfrm>
            <a:off x="1465272" y="-1"/>
            <a:ext cx="2013555" cy="500853"/>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7" name="Signalisation droite 38"/>
          <p:cNvSpPr/>
          <p:nvPr/>
        </p:nvSpPr>
        <p:spPr>
          <a:xfrm>
            <a:off x="-1" y="0"/>
            <a:ext cx="1899237" cy="500852"/>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8" name="ZoneTexte 27"/>
          <p:cNvSpPr txBox="1"/>
          <p:nvPr/>
        </p:nvSpPr>
        <p:spPr>
          <a:xfrm>
            <a:off x="41848" y="108188"/>
            <a:ext cx="1009712" cy="276999"/>
          </a:xfrm>
          <a:prstGeom prst="rect">
            <a:avLst/>
          </a:prstGeom>
          <a:noFill/>
        </p:spPr>
        <p:txBody>
          <a:bodyPr wrap="square" rtlCol="0">
            <a:spAutoFit/>
          </a:bodyPr>
          <a:lstStyle>
            <a:defPPr>
              <a:defRPr lang="fr-FR"/>
            </a:defPPr>
            <a:lvl1pPr>
              <a:defRPr sz="1200">
                <a:solidFill>
                  <a:schemeClr val="bg1"/>
                </a:solidFill>
                <a:latin typeface="Arial" panose="020B0604020202020204" pitchFamily="34" charset="0"/>
                <a:cs typeface="Arial" panose="020B0604020202020204" pitchFamily="34" charset="0"/>
              </a:defRPr>
            </a:lvl1pPr>
          </a:lstStyle>
          <a:p>
            <a:r>
              <a:rPr lang="fr-FR" dirty="0"/>
              <a:t>Situation </a:t>
            </a:r>
          </a:p>
        </p:txBody>
      </p:sp>
      <p:sp>
        <p:nvSpPr>
          <p:cNvPr id="31" name="ZoneTexte 30"/>
          <p:cNvSpPr txBox="1"/>
          <p:nvPr/>
        </p:nvSpPr>
        <p:spPr>
          <a:xfrm>
            <a:off x="3588830" y="124773"/>
            <a:ext cx="1478629" cy="276999"/>
          </a:xfrm>
          <a:prstGeom prst="rect">
            <a:avLst/>
          </a:prstGeom>
          <a:noFill/>
        </p:spPr>
        <p:txBody>
          <a:bodyPr wrap="square" rtlCol="0">
            <a:spAutoFit/>
          </a:bodyPr>
          <a:lstStyle/>
          <a:p>
            <a:r>
              <a:rPr lang="fr-FR" sz="1200" dirty="0" smtClean="0">
                <a:solidFill>
                  <a:schemeClr val="bg1"/>
                </a:solidFill>
                <a:latin typeface="Arial" panose="020B0604020202020204" pitchFamily="34" charset="0"/>
                <a:cs typeface="Arial" panose="020B0604020202020204" pitchFamily="34" charset="0"/>
              </a:rPr>
              <a:t>Avancement</a:t>
            </a:r>
            <a:endParaRPr lang="fr-FR" sz="1200" dirty="0">
              <a:solidFill>
                <a:schemeClr val="bg1"/>
              </a:solidFill>
              <a:latin typeface="Arial" panose="020B0604020202020204" pitchFamily="34" charset="0"/>
              <a:cs typeface="Arial" panose="020B0604020202020204" pitchFamily="34" charset="0"/>
            </a:endParaRPr>
          </a:p>
        </p:txBody>
      </p:sp>
      <p:sp>
        <p:nvSpPr>
          <p:cNvPr id="32" name="ZoneTexte 31"/>
          <p:cNvSpPr txBox="1"/>
          <p:nvPr/>
        </p:nvSpPr>
        <p:spPr>
          <a:xfrm>
            <a:off x="4998434" y="124773"/>
            <a:ext cx="1478629" cy="276999"/>
          </a:xfrm>
          <a:prstGeom prst="rect">
            <a:avLst/>
          </a:prstGeom>
          <a:noFill/>
        </p:spPr>
        <p:txBody>
          <a:bodyPr wrap="square" rtlCol="0">
            <a:spAutoFit/>
          </a:bodyPr>
          <a:lstStyle/>
          <a:p>
            <a:r>
              <a:rPr lang="fr-FR" sz="1200" dirty="0" smtClean="0">
                <a:solidFill>
                  <a:schemeClr val="bg1"/>
                </a:solidFill>
                <a:latin typeface="Arial" panose="020B0604020202020204" pitchFamily="34" charset="0"/>
                <a:cs typeface="Arial" panose="020B0604020202020204" pitchFamily="34" charset="0"/>
              </a:rPr>
              <a:t>Intervenants</a:t>
            </a:r>
            <a:endParaRPr lang="fr-FR" sz="1200" dirty="0">
              <a:solidFill>
                <a:schemeClr val="bg1"/>
              </a:solidFill>
              <a:latin typeface="Arial" panose="020B0604020202020204" pitchFamily="34" charset="0"/>
              <a:cs typeface="Arial" panose="020B0604020202020204" pitchFamily="34" charset="0"/>
            </a:endParaRPr>
          </a:p>
        </p:txBody>
      </p:sp>
      <p:sp>
        <p:nvSpPr>
          <p:cNvPr id="33" name="ZoneTexte 32"/>
          <p:cNvSpPr txBox="1"/>
          <p:nvPr/>
        </p:nvSpPr>
        <p:spPr>
          <a:xfrm>
            <a:off x="6656091" y="124387"/>
            <a:ext cx="867565" cy="307777"/>
          </a:xfrm>
          <a:prstGeom prst="rect">
            <a:avLst/>
          </a:prstGeom>
          <a:noFill/>
        </p:spPr>
        <p:txBody>
          <a:bodyPr wrap="square" rtlCol="0">
            <a:spAutoFit/>
          </a:bodyPr>
          <a:lstStyle/>
          <a:p>
            <a:r>
              <a:rPr lang="fr-FR" sz="1400" b="1" dirty="0" smtClean="0">
                <a:solidFill>
                  <a:schemeClr val="bg1"/>
                </a:solidFill>
                <a:latin typeface="Arial" panose="020B0604020202020204" pitchFamily="34" charset="0"/>
                <a:cs typeface="Arial" panose="020B0604020202020204" pitchFamily="34" charset="0"/>
              </a:rPr>
              <a:t>Budget</a:t>
            </a:r>
            <a:endParaRPr lang="fr-FR" sz="1400" b="1" dirty="0">
              <a:solidFill>
                <a:schemeClr val="bg1"/>
              </a:solidFill>
              <a:latin typeface="Arial" panose="020B0604020202020204" pitchFamily="34" charset="0"/>
              <a:cs typeface="Arial" panose="020B0604020202020204" pitchFamily="34" charset="0"/>
            </a:endParaRPr>
          </a:p>
        </p:txBody>
      </p:sp>
      <p:sp>
        <p:nvSpPr>
          <p:cNvPr id="34" name="ZoneTexte 33"/>
          <p:cNvSpPr txBox="1"/>
          <p:nvPr/>
        </p:nvSpPr>
        <p:spPr>
          <a:xfrm>
            <a:off x="7816641" y="108187"/>
            <a:ext cx="1200235" cy="276999"/>
          </a:xfrm>
          <a:prstGeom prst="rect">
            <a:avLst/>
          </a:prstGeom>
          <a:noFill/>
        </p:spPr>
        <p:txBody>
          <a:bodyPr wrap="square" rtlCol="0">
            <a:spAutoFit/>
          </a:bodyPr>
          <a:lstStyle/>
          <a:p>
            <a:r>
              <a:rPr lang="fr-FR" sz="1200" dirty="0" smtClean="0">
                <a:solidFill>
                  <a:srgbClr val="FFFFFF"/>
                </a:solidFill>
                <a:latin typeface="Arial" panose="020B0604020202020204" pitchFamily="34" charset="0"/>
                <a:cs typeface="Arial" panose="020B0604020202020204" pitchFamily="34" charset="0"/>
              </a:rPr>
              <a:t>Annexes</a:t>
            </a:r>
            <a:endParaRPr lang="fr-FR" sz="1200" dirty="0">
              <a:solidFill>
                <a:srgbClr val="FFFFFF"/>
              </a:solidFill>
              <a:latin typeface="Arial" panose="020B0604020202020204" pitchFamily="34" charset="0"/>
              <a:cs typeface="Arial" panose="020B0604020202020204" pitchFamily="34" charset="0"/>
            </a:endParaRPr>
          </a:p>
        </p:txBody>
      </p:sp>
      <p:sp>
        <p:nvSpPr>
          <p:cNvPr id="8" name="Shape 171"/>
          <p:cNvSpPr txBox="1">
            <a:spLocks/>
          </p:cNvSpPr>
          <p:nvPr/>
        </p:nvSpPr>
        <p:spPr>
          <a:xfrm>
            <a:off x="6477063" y="493373"/>
            <a:ext cx="3101078" cy="694111"/>
          </a:xfrm>
          <a:prstGeom prst="rect">
            <a:avLst/>
          </a:prstGeom>
        </p:spPr>
        <p:txBody>
          <a:bodyPr vert="horz" lIns="91425" tIns="91425" rIns="91425" bIns="91425" rtlCol="0" anchor="ctr"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1600" dirty="0" smtClean="0">
                <a:solidFill>
                  <a:srgbClr val="FFFFFF"/>
                </a:solidFill>
                <a:latin typeface="Arial" panose="020B0604020202020204" pitchFamily="34" charset="0"/>
                <a:cs typeface="Arial" panose="020B0604020202020204" pitchFamily="34" charset="0"/>
              </a:rPr>
              <a:t>Dépenses certaines</a:t>
            </a:r>
            <a:r>
              <a:rPr lang="fr-FR" sz="1600" dirty="0">
                <a:solidFill>
                  <a:srgbClr val="FFFFFF"/>
                </a:solidFill>
                <a:latin typeface="Arial" panose="020B0604020202020204" pitchFamily="34" charset="0"/>
                <a:cs typeface="Arial" panose="020B0604020202020204" pitchFamily="34" charset="0"/>
              </a:rPr>
              <a:t/>
            </a:r>
            <a:br>
              <a:rPr lang="fr-FR" sz="1600" dirty="0">
                <a:solidFill>
                  <a:srgbClr val="FFFFFF"/>
                </a:solidFill>
                <a:latin typeface="Arial" panose="020B0604020202020204" pitchFamily="34" charset="0"/>
                <a:cs typeface="Arial" panose="020B0604020202020204" pitchFamily="34" charset="0"/>
              </a:rPr>
            </a:br>
            <a:endParaRPr lang="fr-FR" sz="1100" dirty="0">
              <a:solidFill>
                <a:srgbClr val="000000"/>
              </a:solidFill>
              <a:latin typeface="Arial" panose="020B0604020202020204" pitchFamily="34" charset="0"/>
              <a:cs typeface="Arial" panose="020B0604020202020204" pitchFamily="34" charset="0"/>
            </a:endParaRPr>
          </a:p>
        </p:txBody>
      </p:sp>
      <p:sp>
        <p:nvSpPr>
          <p:cNvPr id="37" name="ZoneTexte 36"/>
          <p:cNvSpPr txBox="1"/>
          <p:nvPr/>
        </p:nvSpPr>
        <p:spPr>
          <a:xfrm>
            <a:off x="5927834" y="6491457"/>
            <a:ext cx="2175646" cy="261610"/>
          </a:xfrm>
          <a:prstGeom prst="rect">
            <a:avLst/>
          </a:prstGeom>
          <a:noFill/>
        </p:spPr>
        <p:txBody>
          <a:bodyPr wrap="square" rtlCol="0">
            <a:spAutoFit/>
          </a:bodyPr>
          <a:lstStyle/>
          <a:p>
            <a:pPr algn="r"/>
            <a:r>
              <a:rPr lang="fr-FR" sz="1050" dirty="0" err="1" smtClean="0"/>
              <a:t>Utopia</a:t>
            </a:r>
            <a:r>
              <a:rPr lang="fr-FR" sz="1050" dirty="0" smtClean="0"/>
              <a:t> Novembre 20123</a:t>
            </a:r>
            <a:endParaRPr lang="fr-FR" sz="1050" dirty="0"/>
          </a:p>
        </p:txBody>
      </p:sp>
      <p:sp>
        <p:nvSpPr>
          <p:cNvPr id="19" name="Espace réservé du contenu 2"/>
          <p:cNvSpPr>
            <a:spLocks noGrp="1"/>
          </p:cNvSpPr>
          <p:nvPr>
            <p:ph idx="1"/>
          </p:nvPr>
        </p:nvSpPr>
        <p:spPr>
          <a:xfrm>
            <a:off x="443135" y="1333042"/>
            <a:ext cx="8229600" cy="4795798"/>
          </a:xfrm>
        </p:spPr>
        <p:txBody>
          <a:bodyPr>
            <a:normAutofit lnSpcReduction="10000"/>
          </a:bodyPr>
          <a:lstStyle/>
          <a:p>
            <a:pPr marL="0" indent="0">
              <a:buClr>
                <a:schemeClr val="accent6"/>
              </a:buClr>
              <a:buNone/>
            </a:pPr>
            <a:r>
              <a:rPr lang="fr-FR" sz="2700" dirty="0" smtClean="0">
                <a:latin typeface="Arial" panose="020B0604020202020204" pitchFamily="34" charset="0"/>
                <a:cs typeface="Arial" panose="020B0604020202020204" pitchFamily="34" charset="0"/>
              </a:rPr>
              <a:t>DEPENSES et INVESTISSEMENTS LOURDS</a:t>
            </a:r>
          </a:p>
          <a:p>
            <a:pPr>
              <a:buClr>
                <a:schemeClr val="accent6"/>
              </a:buClr>
              <a:buFont typeface="Wingdings" panose="05000000000000000000" pitchFamily="2" charset="2"/>
              <a:buChar char="q"/>
            </a:pPr>
            <a:r>
              <a:rPr lang="fr-FR" sz="2700" dirty="0" smtClean="0">
                <a:latin typeface="Arial" panose="020B0604020202020204" pitchFamily="34" charset="0"/>
                <a:cs typeface="Arial" panose="020B0604020202020204" pitchFamily="34" charset="0"/>
              </a:rPr>
              <a:t>Des dépenses certaines déjà engagées</a:t>
            </a:r>
          </a:p>
          <a:p>
            <a:pPr>
              <a:buClr>
                <a:schemeClr val="accent6"/>
              </a:buClr>
              <a:buFont typeface="Wingdings" panose="05000000000000000000" pitchFamily="2" charset="2"/>
              <a:buChar char="q"/>
            </a:pPr>
            <a:r>
              <a:rPr lang="fr-FR" sz="2700" dirty="0" smtClean="0">
                <a:latin typeface="Arial" panose="020B0604020202020204" pitchFamily="34" charset="0"/>
                <a:cs typeface="Arial" panose="020B0604020202020204" pitchFamily="34" charset="0"/>
              </a:rPr>
              <a:t>120 000 euros pour la Maison, 100 000 euros pour les ateliers, commodités et salle d’exposition et de travail pour enfin prévoir 80 000 pour la toiture, chauffage et la cuisine collective</a:t>
            </a:r>
          </a:p>
          <a:p>
            <a:pPr>
              <a:buClr>
                <a:schemeClr val="accent6"/>
              </a:buClr>
              <a:buFont typeface="Wingdings" panose="05000000000000000000" pitchFamily="2" charset="2"/>
              <a:buChar char="q"/>
            </a:pPr>
            <a:r>
              <a:rPr lang="fr-FR" sz="2700" dirty="0" smtClean="0">
                <a:latin typeface="Arial" panose="020B0604020202020204" pitchFamily="34" charset="0"/>
                <a:cs typeface="Arial" panose="020B0604020202020204" pitchFamily="34" charset="0"/>
              </a:rPr>
              <a:t>Financement à hauteur des 2/3 par le propriétaire et ou par l’exploitant du lieu qui prendra en charge également l’entretien et les charges liées aux manifestations : 25 000 euros / an</a:t>
            </a:r>
          </a:p>
          <a:p>
            <a:pPr>
              <a:buClr>
                <a:schemeClr val="accent6"/>
              </a:buClr>
              <a:buFont typeface="Wingdings" panose="05000000000000000000" pitchFamily="2" charset="2"/>
              <a:buChar char="q"/>
            </a:pPr>
            <a:r>
              <a:rPr lang="fr-FR" sz="2700" dirty="0" smtClean="0">
                <a:latin typeface="Arial" panose="020B0604020202020204" pitchFamily="34" charset="0"/>
                <a:cs typeface="Arial" panose="020B0604020202020204" pitchFamily="34" charset="0"/>
              </a:rPr>
              <a:t>Frais d’exploitation importants</a:t>
            </a:r>
          </a:p>
          <a:p>
            <a:pPr>
              <a:buClr>
                <a:schemeClr val="accent6"/>
              </a:buClr>
              <a:buFont typeface="Wingdings" panose="05000000000000000000" pitchFamily="2" charset="2"/>
              <a:buChar char="q"/>
            </a:pPr>
            <a:endParaRPr lang="fr-FR" sz="2700" dirty="0">
              <a:latin typeface="Arial" panose="020B0604020202020204" pitchFamily="34" charset="0"/>
              <a:cs typeface="Arial" panose="020B0604020202020204" pitchFamily="34" charset="0"/>
            </a:endParaRPr>
          </a:p>
          <a:p>
            <a:pPr marL="0" indent="0">
              <a:buClr>
                <a:schemeClr val="accent6"/>
              </a:buClr>
              <a:buNone/>
            </a:pPr>
            <a:endParaRPr lang="fr-FR" sz="2700" dirty="0" smtClean="0">
              <a:latin typeface="Arial" panose="020B0604020202020204" pitchFamily="34" charset="0"/>
              <a:cs typeface="Arial" panose="020B0604020202020204" pitchFamily="34" charset="0"/>
            </a:endParaRPr>
          </a:p>
          <a:p>
            <a:pPr>
              <a:buClr>
                <a:schemeClr val="accent6"/>
              </a:buClr>
              <a:buFont typeface="Wingdings" panose="05000000000000000000" pitchFamily="2" charset="2"/>
              <a:buChar char="q"/>
            </a:pPr>
            <a:endParaRPr lang="fr-FR" sz="2700" dirty="0" smtClean="0">
              <a:latin typeface="Arial" panose="020B0604020202020204" pitchFamily="34" charset="0"/>
              <a:cs typeface="Arial" panose="020B0604020202020204" pitchFamily="34" charset="0"/>
            </a:endParaRPr>
          </a:p>
          <a:p>
            <a:pPr>
              <a:buClr>
                <a:schemeClr val="accent6"/>
              </a:buClr>
              <a:buFont typeface="Wingdings" panose="05000000000000000000" pitchFamily="2" charset="2"/>
              <a:buChar char="q"/>
            </a:pPr>
            <a:endParaRPr lang="fr-FR" sz="1700" dirty="0">
              <a:latin typeface="Arial" panose="020B0604020202020204" pitchFamily="34" charset="0"/>
              <a:cs typeface="Arial" panose="020B0604020202020204" pitchFamily="34" charset="0"/>
            </a:endParaRPr>
          </a:p>
          <a:p>
            <a:pPr>
              <a:buClr>
                <a:schemeClr val="accent6"/>
              </a:buClr>
              <a:buFont typeface="Wingdings" panose="05000000000000000000" pitchFamily="2" charset="2"/>
              <a:buChar char="q"/>
            </a:pPr>
            <a:endParaRPr lang="fr-FR" sz="1700" dirty="0">
              <a:latin typeface="Arial" panose="020B0604020202020204" pitchFamily="34" charset="0"/>
              <a:cs typeface="Arial" panose="020B0604020202020204" pitchFamily="34" charset="0"/>
            </a:endParaRPr>
          </a:p>
        </p:txBody>
      </p:sp>
      <p:sp>
        <p:nvSpPr>
          <p:cNvPr id="29" name="ZoneTexte 28"/>
          <p:cNvSpPr txBox="1"/>
          <p:nvPr/>
        </p:nvSpPr>
        <p:spPr>
          <a:xfrm>
            <a:off x="2000198" y="124773"/>
            <a:ext cx="1478629" cy="276999"/>
          </a:xfrm>
          <a:prstGeom prst="rect">
            <a:avLst/>
          </a:prstGeom>
          <a:noFill/>
        </p:spPr>
        <p:txBody>
          <a:bodyPr wrap="square" rtlCol="0">
            <a:spAutoFit/>
          </a:bodyPr>
          <a:lstStyle/>
          <a:p>
            <a:r>
              <a:rPr lang="fr-FR" sz="1200" dirty="0" smtClean="0">
                <a:solidFill>
                  <a:schemeClr val="bg1"/>
                </a:solidFill>
                <a:latin typeface="Arial" panose="020B0604020202020204" pitchFamily="34" charset="0"/>
                <a:cs typeface="Arial" panose="020B0604020202020204" pitchFamily="34" charset="0"/>
              </a:rPr>
              <a:t>Projet</a:t>
            </a:r>
            <a:endParaRPr lang="fr-FR"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11805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21" name="Rectangle 20"/>
          <p:cNvSpPr/>
          <p:nvPr/>
        </p:nvSpPr>
        <p:spPr>
          <a:xfrm>
            <a:off x="6274468" y="525773"/>
            <a:ext cx="2742407" cy="661711"/>
          </a:xfrm>
          <a:prstGeom prst="rect">
            <a:avLst/>
          </a:prstGeom>
          <a:solidFill>
            <a:schemeClr val="accent6"/>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fr-FR"/>
          </a:p>
        </p:txBody>
      </p:sp>
      <p:sp>
        <p:nvSpPr>
          <p:cNvPr id="22" name="Signalisation droite 33"/>
          <p:cNvSpPr/>
          <p:nvPr/>
        </p:nvSpPr>
        <p:spPr>
          <a:xfrm>
            <a:off x="7171605" y="0"/>
            <a:ext cx="1999051" cy="500852"/>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3" name="Signalisation droite 34"/>
          <p:cNvSpPr/>
          <p:nvPr/>
        </p:nvSpPr>
        <p:spPr>
          <a:xfrm>
            <a:off x="6274469" y="0"/>
            <a:ext cx="1500758" cy="500852"/>
          </a:xfrm>
          <a:prstGeom prst="homePlate">
            <a:avLst/>
          </a:prstGeom>
          <a:solidFill>
            <a:schemeClr val="accent6"/>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4" name="Signalisation droite 35"/>
          <p:cNvSpPr/>
          <p:nvPr/>
        </p:nvSpPr>
        <p:spPr>
          <a:xfrm>
            <a:off x="4362637" y="0"/>
            <a:ext cx="2183452" cy="500852"/>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200">
              <a:latin typeface="Arial" panose="020B0604020202020204" pitchFamily="34" charset="0"/>
              <a:cs typeface="Arial" panose="020B0604020202020204" pitchFamily="34" charset="0"/>
            </a:endParaRPr>
          </a:p>
        </p:txBody>
      </p:sp>
      <p:sp>
        <p:nvSpPr>
          <p:cNvPr id="25" name="Signalisation droite 36"/>
          <p:cNvSpPr/>
          <p:nvPr/>
        </p:nvSpPr>
        <p:spPr>
          <a:xfrm>
            <a:off x="2992408" y="-5725"/>
            <a:ext cx="2053162" cy="506577"/>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200" dirty="0">
              <a:latin typeface="Arial" panose="020B0604020202020204" pitchFamily="34" charset="0"/>
              <a:cs typeface="Arial" panose="020B0604020202020204" pitchFamily="34" charset="0"/>
            </a:endParaRPr>
          </a:p>
        </p:txBody>
      </p:sp>
      <p:sp>
        <p:nvSpPr>
          <p:cNvPr id="26" name="Signalisation droite 37"/>
          <p:cNvSpPr/>
          <p:nvPr/>
        </p:nvSpPr>
        <p:spPr>
          <a:xfrm>
            <a:off x="1465272" y="-1"/>
            <a:ext cx="2013555" cy="500853"/>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7" name="Signalisation droite 38"/>
          <p:cNvSpPr/>
          <p:nvPr/>
        </p:nvSpPr>
        <p:spPr>
          <a:xfrm>
            <a:off x="-1" y="0"/>
            <a:ext cx="1899237" cy="500852"/>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8" name="ZoneTexte 27"/>
          <p:cNvSpPr txBox="1"/>
          <p:nvPr/>
        </p:nvSpPr>
        <p:spPr>
          <a:xfrm>
            <a:off x="41848" y="108188"/>
            <a:ext cx="1009712" cy="276999"/>
          </a:xfrm>
          <a:prstGeom prst="rect">
            <a:avLst/>
          </a:prstGeom>
          <a:noFill/>
        </p:spPr>
        <p:txBody>
          <a:bodyPr wrap="square" rtlCol="0">
            <a:spAutoFit/>
          </a:bodyPr>
          <a:lstStyle>
            <a:defPPr>
              <a:defRPr lang="fr-FR"/>
            </a:defPPr>
            <a:lvl1pPr>
              <a:defRPr sz="1200">
                <a:solidFill>
                  <a:schemeClr val="bg1"/>
                </a:solidFill>
                <a:latin typeface="Arial" panose="020B0604020202020204" pitchFamily="34" charset="0"/>
                <a:cs typeface="Arial" panose="020B0604020202020204" pitchFamily="34" charset="0"/>
              </a:defRPr>
            </a:lvl1pPr>
          </a:lstStyle>
          <a:p>
            <a:r>
              <a:rPr lang="fr-FR" dirty="0"/>
              <a:t>Situation </a:t>
            </a:r>
          </a:p>
        </p:txBody>
      </p:sp>
      <p:sp>
        <p:nvSpPr>
          <p:cNvPr id="31" name="ZoneTexte 30"/>
          <p:cNvSpPr txBox="1"/>
          <p:nvPr/>
        </p:nvSpPr>
        <p:spPr>
          <a:xfrm>
            <a:off x="3588830" y="124773"/>
            <a:ext cx="1478629" cy="276999"/>
          </a:xfrm>
          <a:prstGeom prst="rect">
            <a:avLst/>
          </a:prstGeom>
          <a:noFill/>
        </p:spPr>
        <p:txBody>
          <a:bodyPr wrap="square" rtlCol="0">
            <a:spAutoFit/>
          </a:bodyPr>
          <a:lstStyle/>
          <a:p>
            <a:r>
              <a:rPr lang="fr-FR" sz="1200" dirty="0" smtClean="0">
                <a:solidFill>
                  <a:schemeClr val="bg1"/>
                </a:solidFill>
                <a:latin typeface="Arial" panose="020B0604020202020204" pitchFamily="34" charset="0"/>
                <a:cs typeface="Arial" panose="020B0604020202020204" pitchFamily="34" charset="0"/>
              </a:rPr>
              <a:t>Avancement</a:t>
            </a:r>
            <a:endParaRPr lang="fr-FR" sz="1200" dirty="0">
              <a:solidFill>
                <a:schemeClr val="bg1"/>
              </a:solidFill>
              <a:latin typeface="Arial" panose="020B0604020202020204" pitchFamily="34" charset="0"/>
              <a:cs typeface="Arial" panose="020B0604020202020204" pitchFamily="34" charset="0"/>
            </a:endParaRPr>
          </a:p>
        </p:txBody>
      </p:sp>
      <p:sp>
        <p:nvSpPr>
          <p:cNvPr id="32" name="ZoneTexte 31"/>
          <p:cNvSpPr txBox="1"/>
          <p:nvPr/>
        </p:nvSpPr>
        <p:spPr>
          <a:xfrm>
            <a:off x="4998434" y="124773"/>
            <a:ext cx="1478629" cy="276999"/>
          </a:xfrm>
          <a:prstGeom prst="rect">
            <a:avLst/>
          </a:prstGeom>
          <a:noFill/>
        </p:spPr>
        <p:txBody>
          <a:bodyPr wrap="square" rtlCol="0">
            <a:spAutoFit/>
          </a:bodyPr>
          <a:lstStyle/>
          <a:p>
            <a:r>
              <a:rPr lang="fr-FR" sz="1200" dirty="0" smtClean="0">
                <a:solidFill>
                  <a:schemeClr val="bg1"/>
                </a:solidFill>
                <a:latin typeface="Arial" panose="020B0604020202020204" pitchFamily="34" charset="0"/>
                <a:cs typeface="Arial" panose="020B0604020202020204" pitchFamily="34" charset="0"/>
              </a:rPr>
              <a:t>Intervenants</a:t>
            </a:r>
            <a:endParaRPr lang="fr-FR" sz="1200" dirty="0">
              <a:solidFill>
                <a:schemeClr val="bg1"/>
              </a:solidFill>
              <a:latin typeface="Arial" panose="020B0604020202020204" pitchFamily="34" charset="0"/>
              <a:cs typeface="Arial" panose="020B0604020202020204" pitchFamily="34" charset="0"/>
            </a:endParaRPr>
          </a:p>
        </p:txBody>
      </p:sp>
      <p:sp>
        <p:nvSpPr>
          <p:cNvPr id="33" name="ZoneTexte 32"/>
          <p:cNvSpPr txBox="1"/>
          <p:nvPr/>
        </p:nvSpPr>
        <p:spPr>
          <a:xfrm>
            <a:off x="6656091" y="124387"/>
            <a:ext cx="867565" cy="307777"/>
          </a:xfrm>
          <a:prstGeom prst="rect">
            <a:avLst/>
          </a:prstGeom>
          <a:noFill/>
        </p:spPr>
        <p:txBody>
          <a:bodyPr wrap="square" rtlCol="0">
            <a:spAutoFit/>
          </a:bodyPr>
          <a:lstStyle/>
          <a:p>
            <a:r>
              <a:rPr lang="fr-FR" sz="1400" b="1" dirty="0" smtClean="0">
                <a:solidFill>
                  <a:schemeClr val="bg1"/>
                </a:solidFill>
                <a:latin typeface="Arial" panose="020B0604020202020204" pitchFamily="34" charset="0"/>
                <a:cs typeface="Arial" panose="020B0604020202020204" pitchFamily="34" charset="0"/>
              </a:rPr>
              <a:t>Budget</a:t>
            </a:r>
            <a:endParaRPr lang="fr-FR" sz="1400" b="1" dirty="0">
              <a:solidFill>
                <a:schemeClr val="bg1"/>
              </a:solidFill>
              <a:latin typeface="Arial" panose="020B0604020202020204" pitchFamily="34" charset="0"/>
              <a:cs typeface="Arial" panose="020B0604020202020204" pitchFamily="34" charset="0"/>
            </a:endParaRPr>
          </a:p>
        </p:txBody>
      </p:sp>
      <p:sp>
        <p:nvSpPr>
          <p:cNvPr id="34" name="ZoneTexte 33"/>
          <p:cNvSpPr txBox="1"/>
          <p:nvPr/>
        </p:nvSpPr>
        <p:spPr>
          <a:xfrm>
            <a:off x="7816641" y="108187"/>
            <a:ext cx="1200235" cy="276999"/>
          </a:xfrm>
          <a:prstGeom prst="rect">
            <a:avLst/>
          </a:prstGeom>
          <a:noFill/>
        </p:spPr>
        <p:txBody>
          <a:bodyPr wrap="square" rtlCol="0">
            <a:spAutoFit/>
          </a:bodyPr>
          <a:lstStyle/>
          <a:p>
            <a:r>
              <a:rPr lang="fr-FR" sz="1200" dirty="0" smtClean="0">
                <a:solidFill>
                  <a:srgbClr val="FFFFFF"/>
                </a:solidFill>
                <a:latin typeface="Arial" panose="020B0604020202020204" pitchFamily="34" charset="0"/>
                <a:cs typeface="Arial" panose="020B0604020202020204" pitchFamily="34" charset="0"/>
              </a:rPr>
              <a:t>Annexes</a:t>
            </a:r>
            <a:endParaRPr lang="fr-FR" sz="1200" dirty="0">
              <a:solidFill>
                <a:srgbClr val="FFFFFF"/>
              </a:solidFill>
              <a:latin typeface="Arial" panose="020B0604020202020204" pitchFamily="34" charset="0"/>
              <a:cs typeface="Arial" panose="020B0604020202020204" pitchFamily="34" charset="0"/>
            </a:endParaRPr>
          </a:p>
        </p:txBody>
      </p:sp>
      <p:sp>
        <p:nvSpPr>
          <p:cNvPr id="8" name="Shape 171"/>
          <p:cNvSpPr txBox="1">
            <a:spLocks/>
          </p:cNvSpPr>
          <p:nvPr/>
        </p:nvSpPr>
        <p:spPr>
          <a:xfrm>
            <a:off x="6274469" y="493373"/>
            <a:ext cx="3303672" cy="807634"/>
          </a:xfrm>
          <a:prstGeom prst="rect">
            <a:avLst/>
          </a:prstGeom>
        </p:spPr>
        <p:txBody>
          <a:bodyPr vert="horz" lIns="91425" tIns="91425" rIns="91425" bIns="91425" rtlCol="0" anchor="ctr"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1600" dirty="0" smtClean="0">
                <a:solidFill>
                  <a:srgbClr val="FFFFFF"/>
                </a:solidFill>
                <a:latin typeface="Arial" panose="020B0604020202020204" pitchFamily="34" charset="0"/>
                <a:cs typeface="Arial" panose="020B0604020202020204" pitchFamily="34" charset="0"/>
              </a:rPr>
              <a:t>Revenus incertains</a:t>
            </a:r>
            <a:r>
              <a:rPr lang="fr-FR" sz="1600" dirty="0">
                <a:solidFill>
                  <a:srgbClr val="FFFFFF"/>
                </a:solidFill>
                <a:latin typeface="Arial" panose="020B0604020202020204" pitchFamily="34" charset="0"/>
                <a:cs typeface="Arial" panose="020B0604020202020204" pitchFamily="34" charset="0"/>
              </a:rPr>
              <a:t/>
            </a:r>
            <a:br>
              <a:rPr lang="fr-FR" sz="1600" dirty="0">
                <a:solidFill>
                  <a:srgbClr val="FFFFFF"/>
                </a:solidFill>
                <a:latin typeface="Arial" panose="020B0604020202020204" pitchFamily="34" charset="0"/>
                <a:cs typeface="Arial" panose="020B0604020202020204" pitchFamily="34" charset="0"/>
              </a:rPr>
            </a:br>
            <a:endParaRPr lang="fr-FR" sz="1100" dirty="0">
              <a:solidFill>
                <a:srgbClr val="000000"/>
              </a:solidFill>
              <a:latin typeface="Arial" panose="020B0604020202020204" pitchFamily="34" charset="0"/>
              <a:cs typeface="Arial" panose="020B0604020202020204" pitchFamily="34" charset="0"/>
            </a:endParaRPr>
          </a:p>
        </p:txBody>
      </p:sp>
      <p:sp>
        <p:nvSpPr>
          <p:cNvPr id="37" name="ZoneTexte 36"/>
          <p:cNvSpPr txBox="1"/>
          <p:nvPr/>
        </p:nvSpPr>
        <p:spPr>
          <a:xfrm>
            <a:off x="5927834" y="6491457"/>
            <a:ext cx="2175646" cy="261610"/>
          </a:xfrm>
          <a:prstGeom prst="rect">
            <a:avLst/>
          </a:prstGeom>
          <a:noFill/>
        </p:spPr>
        <p:txBody>
          <a:bodyPr wrap="square" rtlCol="0">
            <a:spAutoFit/>
          </a:bodyPr>
          <a:lstStyle/>
          <a:p>
            <a:pPr algn="r"/>
            <a:r>
              <a:rPr lang="fr-FR" sz="1050" dirty="0" err="1" smtClean="0"/>
              <a:t>Utopia</a:t>
            </a:r>
            <a:r>
              <a:rPr lang="fr-FR" sz="1050" dirty="0" smtClean="0"/>
              <a:t> Novembre 20123</a:t>
            </a:r>
            <a:endParaRPr lang="fr-FR" sz="1050" dirty="0"/>
          </a:p>
        </p:txBody>
      </p:sp>
      <p:sp>
        <p:nvSpPr>
          <p:cNvPr id="19" name="Espace réservé du contenu 2"/>
          <p:cNvSpPr>
            <a:spLocks noGrp="1"/>
          </p:cNvSpPr>
          <p:nvPr>
            <p:ph idx="1"/>
          </p:nvPr>
        </p:nvSpPr>
        <p:spPr>
          <a:xfrm>
            <a:off x="443135" y="1333041"/>
            <a:ext cx="8229600" cy="5059335"/>
          </a:xfrm>
        </p:spPr>
        <p:txBody>
          <a:bodyPr>
            <a:normAutofit/>
          </a:bodyPr>
          <a:lstStyle/>
          <a:p>
            <a:pPr marL="0" indent="0">
              <a:buClr>
                <a:schemeClr val="accent6"/>
              </a:buClr>
              <a:buNone/>
            </a:pPr>
            <a:r>
              <a:rPr lang="fr-FR" sz="2700" dirty="0" smtClean="0">
                <a:latin typeface="Arial" panose="020B0604020202020204" pitchFamily="34" charset="0"/>
                <a:cs typeface="Arial" panose="020B0604020202020204" pitchFamily="34" charset="0"/>
              </a:rPr>
              <a:t>REVENUS utopistes</a:t>
            </a:r>
            <a:endParaRPr lang="fr-FR" sz="2700" dirty="0" smtClean="0">
              <a:latin typeface="Arial" panose="020B0604020202020204" pitchFamily="34" charset="0"/>
              <a:cs typeface="Arial" panose="020B0604020202020204" pitchFamily="34" charset="0"/>
            </a:endParaRPr>
          </a:p>
          <a:p>
            <a:pPr>
              <a:buClr>
                <a:schemeClr val="accent6"/>
              </a:buClr>
              <a:buFont typeface="Wingdings" panose="05000000000000000000" pitchFamily="2" charset="2"/>
              <a:buChar char="q"/>
            </a:pPr>
            <a:r>
              <a:rPr lang="fr-FR" sz="2700" dirty="0" smtClean="0">
                <a:latin typeface="Arial" panose="020B0604020202020204" pitchFamily="34" charset="0"/>
                <a:cs typeface="Arial" panose="020B0604020202020204" pitchFamily="34" charset="0"/>
              </a:rPr>
              <a:t>80% de taux d’occupation </a:t>
            </a:r>
            <a:r>
              <a:rPr lang="fr-FR" sz="2700" dirty="0" smtClean="0">
                <a:latin typeface="Arial" panose="020B0604020202020204" pitchFamily="34" charset="0"/>
                <a:cs typeface="Arial" panose="020B0604020202020204" pitchFamily="34" charset="0"/>
              </a:rPr>
              <a:t>par le tourisme d’affaire de </a:t>
            </a:r>
            <a:r>
              <a:rPr lang="fr-FR" sz="2700" dirty="0" smtClean="0">
                <a:latin typeface="Arial" panose="020B0604020202020204" pitchFamily="34" charset="0"/>
                <a:cs typeface="Arial" panose="020B0604020202020204" pitchFamily="34" charset="0"/>
              </a:rPr>
              <a:t>300 jours pour 5 chambres avec les repas en pension complète : 300 *5* 150 euros = 225 000 euros</a:t>
            </a:r>
          </a:p>
          <a:p>
            <a:pPr>
              <a:buClr>
                <a:schemeClr val="accent6"/>
              </a:buClr>
              <a:buFont typeface="Wingdings" panose="05000000000000000000" pitchFamily="2" charset="2"/>
              <a:buChar char="q"/>
            </a:pPr>
            <a:r>
              <a:rPr lang="fr-FR" sz="2700" dirty="0" smtClean="0">
                <a:latin typeface="Arial" panose="020B0604020202020204" pitchFamily="34" charset="0"/>
                <a:cs typeface="Arial" panose="020B0604020202020204" pitchFamily="34" charset="0"/>
              </a:rPr>
              <a:t>Ventes d’œuvre d’art des artistes : 50% lors de l’hébergement  et 30% comme galeriste : base 30 œuvres à 2000 euros soit 30 000 euros</a:t>
            </a:r>
          </a:p>
          <a:p>
            <a:pPr>
              <a:buClr>
                <a:schemeClr val="accent6"/>
              </a:buClr>
              <a:buFont typeface="Wingdings" panose="05000000000000000000" pitchFamily="2" charset="2"/>
              <a:buChar char="q"/>
            </a:pPr>
            <a:r>
              <a:rPr lang="fr-FR" sz="2700" dirty="0" smtClean="0">
                <a:latin typeface="Arial" panose="020B0604020202020204" pitchFamily="34" charset="0"/>
                <a:cs typeface="Arial" panose="020B0604020202020204" pitchFamily="34" charset="0"/>
              </a:rPr>
              <a:t>Stages et séminaires </a:t>
            </a:r>
            <a:r>
              <a:rPr lang="fr-FR" sz="2700" dirty="0" smtClean="0">
                <a:latin typeface="Arial" panose="020B0604020202020204" pitchFamily="34" charset="0"/>
                <a:cs typeface="Arial" panose="020B0604020202020204" pitchFamily="34" charset="0"/>
              </a:rPr>
              <a:t>: </a:t>
            </a:r>
            <a:r>
              <a:rPr lang="fr-FR" sz="2700" dirty="0" smtClean="0">
                <a:latin typeface="Arial" panose="020B0604020202020204" pitchFamily="34" charset="0"/>
                <a:cs typeface="Arial" panose="020B0604020202020204" pitchFamily="34" charset="0"/>
              </a:rPr>
              <a:t>1500 euros la semaine : 5*1500*20 semaines = 150 000 euros</a:t>
            </a:r>
          </a:p>
          <a:p>
            <a:pPr>
              <a:buClr>
                <a:schemeClr val="accent6"/>
              </a:buClr>
              <a:buFont typeface="Wingdings" panose="05000000000000000000" pitchFamily="2" charset="2"/>
              <a:buChar char="q"/>
            </a:pPr>
            <a:r>
              <a:rPr lang="fr-FR" sz="2700" dirty="0" smtClean="0">
                <a:latin typeface="Arial" panose="020B0604020202020204" pitchFamily="34" charset="0"/>
                <a:cs typeface="Arial" panose="020B0604020202020204" pitchFamily="34" charset="0"/>
              </a:rPr>
              <a:t>Soit en année de départ : 2015 : 405 000 </a:t>
            </a:r>
            <a:r>
              <a:rPr lang="fr-FR" sz="2700" dirty="0" smtClean="0">
                <a:latin typeface="Arial" panose="020B0604020202020204" pitchFamily="34" charset="0"/>
                <a:cs typeface="Arial" panose="020B0604020202020204" pitchFamily="34" charset="0"/>
              </a:rPr>
              <a:t>euros</a:t>
            </a:r>
          </a:p>
          <a:p>
            <a:pPr>
              <a:buClr>
                <a:schemeClr val="accent6"/>
              </a:buClr>
              <a:buFont typeface="Wingdings" panose="05000000000000000000" pitchFamily="2" charset="2"/>
              <a:buChar char="q"/>
            </a:pPr>
            <a:endParaRPr lang="fr-FR" sz="2700" dirty="0">
              <a:latin typeface="Arial" panose="020B0604020202020204" pitchFamily="34" charset="0"/>
              <a:cs typeface="Arial" panose="020B0604020202020204" pitchFamily="34" charset="0"/>
            </a:endParaRPr>
          </a:p>
          <a:p>
            <a:pPr marL="0" indent="0">
              <a:buClr>
                <a:schemeClr val="accent6"/>
              </a:buClr>
              <a:buNone/>
            </a:pPr>
            <a:endParaRPr lang="fr-FR" sz="2700" dirty="0" smtClean="0">
              <a:latin typeface="Arial" panose="020B0604020202020204" pitchFamily="34" charset="0"/>
              <a:cs typeface="Arial" panose="020B0604020202020204" pitchFamily="34" charset="0"/>
            </a:endParaRPr>
          </a:p>
          <a:p>
            <a:pPr>
              <a:buClr>
                <a:schemeClr val="accent6"/>
              </a:buClr>
              <a:buFont typeface="Wingdings" panose="05000000000000000000" pitchFamily="2" charset="2"/>
              <a:buChar char="q"/>
            </a:pPr>
            <a:endParaRPr lang="fr-FR" sz="2700" dirty="0" smtClean="0">
              <a:latin typeface="Arial" panose="020B0604020202020204" pitchFamily="34" charset="0"/>
              <a:cs typeface="Arial" panose="020B0604020202020204" pitchFamily="34" charset="0"/>
            </a:endParaRPr>
          </a:p>
          <a:p>
            <a:pPr>
              <a:buClr>
                <a:schemeClr val="accent6"/>
              </a:buClr>
              <a:buFont typeface="Wingdings" panose="05000000000000000000" pitchFamily="2" charset="2"/>
              <a:buChar char="q"/>
            </a:pPr>
            <a:endParaRPr lang="fr-FR" sz="1700" dirty="0">
              <a:latin typeface="Arial" panose="020B0604020202020204" pitchFamily="34" charset="0"/>
              <a:cs typeface="Arial" panose="020B0604020202020204" pitchFamily="34" charset="0"/>
            </a:endParaRPr>
          </a:p>
          <a:p>
            <a:pPr>
              <a:buClr>
                <a:schemeClr val="accent6"/>
              </a:buClr>
              <a:buFont typeface="Wingdings" panose="05000000000000000000" pitchFamily="2" charset="2"/>
              <a:buChar char="q"/>
            </a:pPr>
            <a:endParaRPr lang="fr-FR" sz="1700" dirty="0">
              <a:latin typeface="Arial" panose="020B0604020202020204" pitchFamily="34" charset="0"/>
              <a:cs typeface="Arial" panose="020B0604020202020204" pitchFamily="34" charset="0"/>
            </a:endParaRPr>
          </a:p>
        </p:txBody>
      </p:sp>
      <p:sp>
        <p:nvSpPr>
          <p:cNvPr id="29" name="ZoneTexte 28"/>
          <p:cNvSpPr txBox="1"/>
          <p:nvPr/>
        </p:nvSpPr>
        <p:spPr>
          <a:xfrm>
            <a:off x="2000198" y="124773"/>
            <a:ext cx="1478629" cy="276999"/>
          </a:xfrm>
          <a:prstGeom prst="rect">
            <a:avLst/>
          </a:prstGeom>
          <a:noFill/>
        </p:spPr>
        <p:txBody>
          <a:bodyPr wrap="square" rtlCol="0">
            <a:spAutoFit/>
          </a:bodyPr>
          <a:lstStyle/>
          <a:p>
            <a:r>
              <a:rPr lang="fr-FR" sz="1200" dirty="0" smtClean="0">
                <a:solidFill>
                  <a:schemeClr val="bg1"/>
                </a:solidFill>
                <a:latin typeface="Arial" panose="020B0604020202020204" pitchFamily="34" charset="0"/>
                <a:cs typeface="Arial" panose="020B0604020202020204" pitchFamily="34" charset="0"/>
              </a:rPr>
              <a:t>Projet</a:t>
            </a:r>
            <a:endParaRPr lang="fr-FR"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33656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21" name="Rectangle 20"/>
          <p:cNvSpPr/>
          <p:nvPr/>
        </p:nvSpPr>
        <p:spPr>
          <a:xfrm>
            <a:off x="6274468" y="525773"/>
            <a:ext cx="2742407" cy="661711"/>
          </a:xfrm>
          <a:prstGeom prst="rect">
            <a:avLst/>
          </a:prstGeom>
          <a:solidFill>
            <a:schemeClr val="accent6"/>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fr-FR"/>
          </a:p>
        </p:txBody>
      </p:sp>
      <p:sp>
        <p:nvSpPr>
          <p:cNvPr id="22" name="Signalisation droite 33"/>
          <p:cNvSpPr/>
          <p:nvPr/>
        </p:nvSpPr>
        <p:spPr>
          <a:xfrm>
            <a:off x="7171605" y="0"/>
            <a:ext cx="1999051" cy="500852"/>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3" name="Signalisation droite 34"/>
          <p:cNvSpPr/>
          <p:nvPr/>
        </p:nvSpPr>
        <p:spPr>
          <a:xfrm>
            <a:off x="6274469" y="0"/>
            <a:ext cx="1500758" cy="500852"/>
          </a:xfrm>
          <a:prstGeom prst="homePlate">
            <a:avLst/>
          </a:prstGeom>
          <a:solidFill>
            <a:schemeClr val="accent6"/>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4" name="Signalisation droite 35"/>
          <p:cNvSpPr/>
          <p:nvPr/>
        </p:nvSpPr>
        <p:spPr>
          <a:xfrm>
            <a:off x="4362637" y="0"/>
            <a:ext cx="2183452" cy="500852"/>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200">
              <a:latin typeface="Arial" panose="020B0604020202020204" pitchFamily="34" charset="0"/>
              <a:cs typeface="Arial" panose="020B0604020202020204" pitchFamily="34" charset="0"/>
            </a:endParaRPr>
          </a:p>
        </p:txBody>
      </p:sp>
      <p:sp>
        <p:nvSpPr>
          <p:cNvPr id="25" name="Signalisation droite 36"/>
          <p:cNvSpPr/>
          <p:nvPr/>
        </p:nvSpPr>
        <p:spPr>
          <a:xfrm>
            <a:off x="2992408" y="-5725"/>
            <a:ext cx="2053162" cy="506577"/>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200" dirty="0">
              <a:latin typeface="Arial" panose="020B0604020202020204" pitchFamily="34" charset="0"/>
              <a:cs typeface="Arial" panose="020B0604020202020204" pitchFamily="34" charset="0"/>
            </a:endParaRPr>
          </a:p>
        </p:txBody>
      </p:sp>
      <p:sp>
        <p:nvSpPr>
          <p:cNvPr id="26" name="Signalisation droite 37"/>
          <p:cNvSpPr/>
          <p:nvPr/>
        </p:nvSpPr>
        <p:spPr>
          <a:xfrm>
            <a:off x="1465272" y="-1"/>
            <a:ext cx="2013555" cy="500853"/>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7" name="Signalisation droite 38"/>
          <p:cNvSpPr/>
          <p:nvPr/>
        </p:nvSpPr>
        <p:spPr>
          <a:xfrm>
            <a:off x="-1" y="0"/>
            <a:ext cx="1899237" cy="500852"/>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8" name="ZoneTexte 27"/>
          <p:cNvSpPr txBox="1"/>
          <p:nvPr/>
        </p:nvSpPr>
        <p:spPr>
          <a:xfrm>
            <a:off x="41848" y="108188"/>
            <a:ext cx="1009712" cy="276999"/>
          </a:xfrm>
          <a:prstGeom prst="rect">
            <a:avLst/>
          </a:prstGeom>
          <a:noFill/>
        </p:spPr>
        <p:txBody>
          <a:bodyPr wrap="square" rtlCol="0">
            <a:spAutoFit/>
          </a:bodyPr>
          <a:lstStyle>
            <a:defPPr>
              <a:defRPr lang="fr-FR"/>
            </a:defPPr>
            <a:lvl1pPr>
              <a:defRPr sz="1200">
                <a:solidFill>
                  <a:schemeClr val="bg1"/>
                </a:solidFill>
                <a:latin typeface="Arial" panose="020B0604020202020204" pitchFamily="34" charset="0"/>
                <a:cs typeface="Arial" panose="020B0604020202020204" pitchFamily="34" charset="0"/>
              </a:defRPr>
            </a:lvl1pPr>
          </a:lstStyle>
          <a:p>
            <a:r>
              <a:rPr lang="fr-FR" dirty="0"/>
              <a:t>Situation </a:t>
            </a:r>
          </a:p>
        </p:txBody>
      </p:sp>
      <p:sp>
        <p:nvSpPr>
          <p:cNvPr id="31" name="ZoneTexte 30"/>
          <p:cNvSpPr txBox="1"/>
          <p:nvPr/>
        </p:nvSpPr>
        <p:spPr>
          <a:xfrm>
            <a:off x="3588830" y="124773"/>
            <a:ext cx="1478629" cy="276999"/>
          </a:xfrm>
          <a:prstGeom prst="rect">
            <a:avLst/>
          </a:prstGeom>
          <a:noFill/>
        </p:spPr>
        <p:txBody>
          <a:bodyPr wrap="square" rtlCol="0">
            <a:spAutoFit/>
          </a:bodyPr>
          <a:lstStyle/>
          <a:p>
            <a:r>
              <a:rPr lang="fr-FR" sz="1200" dirty="0" smtClean="0">
                <a:solidFill>
                  <a:schemeClr val="bg1"/>
                </a:solidFill>
                <a:latin typeface="Arial" panose="020B0604020202020204" pitchFamily="34" charset="0"/>
                <a:cs typeface="Arial" panose="020B0604020202020204" pitchFamily="34" charset="0"/>
              </a:rPr>
              <a:t>Avancement</a:t>
            </a:r>
            <a:endParaRPr lang="fr-FR" sz="1200" dirty="0">
              <a:solidFill>
                <a:schemeClr val="bg1"/>
              </a:solidFill>
              <a:latin typeface="Arial" panose="020B0604020202020204" pitchFamily="34" charset="0"/>
              <a:cs typeface="Arial" panose="020B0604020202020204" pitchFamily="34" charset="0"/>
            </a:endParaRPr>
          </a:p>
        </p:txBody>
      </p:sp>
      <p:sp>
        <p:nvSpPr>
          <p:cNvPr id="32" name="ZoneTexte 31"/>
          <p:cNvSpPr txBox="1"/>
          <p:nvPr/>
        </p:nvSpPr>
        <p:spPr>
          <a:xfrm>
            <a:off x="4998434" y="124773"/>
            <a:ext cx="1478629" cy="276999"/>
          </a:xfrm>
          <a:prstGeom prst="rect">
            <a:avLst/>
          </a:prstGeom>
          <a:noFill/>
        </p:spPr>
        <p:txBody>
          <a:bodyPr wrap="square" rtlCol="0">
            <a:spAutoFit/>
          </a:bodyPr>
          <a:lstStyle/>
          <a:p>
            <a:r>
              <a:rPr lang="fr-FR" sz="1200" dirty="0" smtClean="0">
                <a:solidFill>
                  <a:schemeClr val="bg1"/>
                </a:solidFill>
                <a:latin typeface="Arial" panose="020B0604020202020204" pitchFamily="34" charset="0"/>
                <a:cs typeface="Arial" panose="020B0604020202020204" pitchFamily="34" charset="0"/>
              </a:rPr>
              <a:t>Intervenants</a:t>
            </a:r>
            <a:endParaRPr lang="fr-FR" sz="1200" dirty="0">
              <a:solidFill>
                <a:schemeClr val="bg1"/>
              </a:solidFill>
              <a:latin typeface="Arial" panose="020B0604020202020204" pitchFamily="34" charset="0"/>
              <a:cs typeface="Arial" panose="020B0604020202020204" pitchFamily="34" charset="0"/>
            </a:endParaRPr>
          </a:p>
        </p:txBody>
      </p:sp>
      <p:sp>
        <p:nvSpPr>
          <p:cNvPr id="33" name="ZoneTexte 32"/>
          <p:cNvSpPr txBox="1"/>
          <p:nvPr/>
        </p:nvSpPr>
        <p:spPr>
          <a:xfrm>
            <a:off x="6656091" y="124387"/>
            <a:ext cx="867565" cy="307777"/>
          </a:xfrm>
          <a:prstGeom prst="rect">
            <a:avLst/>
          </a:prstGeom>
          <a:noFill/>
        </p:spPr>
        <p:txBody>
          <a:bodyPr wrap="square" rtlCol="0">
            <a:spAutoFit/>
          </a:bodyPr>
          <a:lstStyle/>
          <a:p>
            <a:r>
              <a:rPr lang="fr-FR" sz="1400" b="1" dirty="0" smtClean="0">
                <a:solidFill>
                  <a:schemeClr val="bg1"/>
                </a:solidFill>
                <a:latin typeface="Arial" panose="020B0604020202020204" pitchFamily="34" charset="0"/>
                <a:cs typeface="Arial" panose="020B0604020202020204" pitchFamily="34" charset="0"/>
              </a:rPr>
              <a:t>Budget</a:t>
            </a:r>
            <a:endParaRPr lang="fr-FR" sz="1400" b="1" dirty="0">
              <a:solidFill>
                <a:schemeClr val="bg1"/>
              </a:solidFill>
              <a:latin typeface="Arial" panose="020B0604020202020204" pitchFamily="34" charset="0"/>
              <a:cs typeface="Arial" panose="020B0604020202020204" pitchFamily="34" charset="0"/>
            </a:endParaRPr>
          </a:p>
        </p:txBody>
      </p:sp>
      <p:sp>
        <p:nvSpPr>
          <p:cNvPr id="34" name="ZoneTexte 33"/>
          <p:cNvSpPr txBox="1"/>
          <p:nvPr/>
        </p:nvSpPr>
        <p:spPr>
          <a:xfrm>
            <a:off x="7816641" y="108187"/>
            <a:ext cx="1200235" cy="276999"/>
          </a:xfrm>
          <a:prstGeom prst="rect">
            <a:avLst/>
          </a:prstGeom>
          <a:noFill/>
        </p:spPr>
        <p:txBody>
          <a:bodyPr wrap="square" rtlCol="0">
            <a:spAutoFit/>
          </a:bodyPr>
          <a:lstStyle/>
          <a:p>
            <a:r>
              <a:rPr lang="fr-FR" sz="1200" dirty="0" smtClean="0">
                <a:solidFill>
                  <a:srgbClr val="FFFFFF"/>
                </a:solidFill>
                <a:latin typeface="Arial" panose="020B0604020202020204" pitchFamily="34" charset="0"/>
                <a:cs typeface="Arial" panose="020B0604020202020204" pitchFamily="34" charset="0"/>
              </a:rPr>
              <a:t>Annexes</a:t>
            </a:r>
            <a:endParaRPr lang="fr-FR" sz="1200" dirty="0">
              <a:solidFill>
                <a:srgbClr val="FFFFFF"/>
              </a:solidFill>
              <a:latin typeface="Arial" panose="020B0604020202020204" pitchFamily="34" charset="0"/>
              <a:cs typeface="Arial" panose="020B0604020202020204" pitchFamily="34" charset="0"/>
            </a:endParaRPr>
          </a:p>
        </p:txBody>
      </p:sp>
      <p:sp>
        <p:nvSpPr>
          <p:cNvPr id="8" name="Shape 171"/>
          <p:cNvSpPr txBox="1">
            <a:spLocks/>
          </p:cNvSpPr>
          <p:nvPr/>
        </p:nvSpPr>
        <p:spPr>
          <a:xfrm>
            <a:off x="6274469" y="493373"/>
            <a:ext cx="3303672" cy="807634"/>
          </a:xfrm>
          <a:prstGeom prst="rect">
            <a:avLst/>
          </a:prstGeom>
        </p:spPr>
        <p:txBody>
          <a:bodyPr vert="horz" lIns="91425" tIns="91425" rIns="91425" bIns="91425" rtlCol="0" anchor="ctr"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1600" dirty="0" smtClean="0">
                <a:solidFill>
                  <a:srgbClr val="FFFFFF"/>
                </a:solidFill>
                <a:latin typeface="Arial" panose="020B0604020202020204" pitchFamily="34" charset="0"/>
                <a:cs typeface="Arial" panose="020B0604020202020204" pitchFamily="34" charset="0"/>
              </a:rPr>
              <a:t>UTOPIA Utopique ?</a:t>
            </a:r>
            <a:r>
              <a:rPr lang="fr-FR" sz="1600" dirty="0">
                <a:solidFill>
                  <a:srgbClr val="FFFFFF"/>
                </a:solidFill>
                <a:latin typeface="Arial" panose="020B0604020202020204" pitchFamily="34" charset="0"/>
                <a:cs typeface="Arial" panose="020B0604020202020204" pitchFamily="34" charset="0"/>
              </a:rPr>
              <a:t/>
            </a:r>
            <a:br>
              <a:rPr lang="fr-FR" sz="1600" dirty="0">
                <a:solidFill>
                  <a:srgbClr val="FFFFFF"/>
                </a:solidFill>
                <a:latin typeface="Arial" panose="020B0604020202020204" pitchFamily="34" charset="0"/>
                <a:cs typeface="Arial" panose="020B0604020202020204" pitchFamily="34" charset="0"/>
              </a:rPr>
            </a:br>
            <a:endParaRPr lang="fr-FR" sz="1100" dirty="0">
              <a:solidFill>
                <a:srgbClr val="000000"/>
              </a:solidFill>
              <a:latin typeface="Arial" panose="020B0604020202020204" pitchFamily="34" charset="0"/>
              <a:cs typeface="Arial" panose="020B0604020202020204" pitchFamily="34" charset="0"/>
            </a:endParaRPr>
          </a:p>
        </p:txBody>
      </p:sp>
      <p:sp>
        <p:nvSpPr>
          <p:cNvPr id="37" name="ZoneTexte 36"/>
          <p:cNvSpPr txBox="1"/>
          <p:nvPr/>
        </p:nvSpPr>
        <p:spPr>
          <a:xfrm>
            <a:off x="5927834" y="6491457"/>
            <a:ext cx="2175646" cy="261610"/>
          </a:xfrm>
          <a:prstGeom prst="rect">
            <a:avLst/>
          </a:prstGeom>
          <a:noFill/>
        </p:spPr>
        <p:txBody>
          <a:bodyPr wrap="square" rtlCol="0">
            <a:spAutoFit/>
          </a:bodyPr>
          <a:lstStyle/>
          <a:p>
            <a:pPr algn="r"/>
            <a:r>
              <a:rPr lang="fr-FR" sz="1050" dirty="0" err="1" smtClean="0"/>
              <a:t>Utopia</a:t>
            </a:r>
            <a:r>
              <a:rPr lang="fr-FR" sz="1050" dirty="0" smtClean="0"/>
              <a:t> Novembre 20123</a:t>
            </a:r>
            <a:endParaRPr lang="fr-FR" sz="1050" dirty="0"/>
          </a:p>
        </p:txBody>
      </p:sp>
      <p:sp>
        <p:nvSpPr>
          <p:cNvPr id="29" name="ZoneTexte 28"/>
          <p:cNvSpPr txBox="1"/>
          <p:nvPr/>
        </p:nvSpPr>
        <p:spPr>
          <a:xfrm>
            <a:off x="2000198" y="124773"/>
            <a:ext cx="1478629" cy="276999"/>
          </a:xfrm>
          <a:prstGeom prst="rect">
            <a:avLst/>
          </a:prstGeom>
          <a:noFill/>
        </p:spPr>
        <p:txBody>
          <a:bodyPr wrap="square" rtlCol="0">
            <a:spAutoFit/>
          </a:bodyPr>
          <a:lstStyle/>
          <a:p>
            <a:r>
              <a:rPr lang="fr-FR" sz="1200" dirty="0" smtClean="0">
                <a:solidFill>
                  <a:schemeClr val="bg1"/>
                </a:solidFill>
                <a:latin typeface="Arial" panose="020B0604020202020204" pitchFamily="34" charset="0"/>
                <a:cs typeface="Arial" panose="020B0604020202020204" pitchFamily="34" charset="0"/>
              </a:rPr>
              <a:t>Projet</a:t>
            </a:r>
            <a:endParaRPr lang="fr-FR" sz="1200" dirty="0">
              <a:solidFill>
                <a:schemeClr val="bg1"/>
              </a:solidFill>
              <a:latin typeface="Arial" panose="020B0604020202020204" pitchFamily="34" charset="0"/>
              <a:cs typeface="Arial" panose="020B0604020202020204" pitchFamily="34" charset="0"/>
            </a:endParaRPr>
          </a:p>
        </p:txBody>
      </p:sp>
      <p:graphicFrame>
        <p:nvGraphicFramePr>
          <p:cNvPr id="3" name="Espace réservé du contenu 2"/>
          <p:cNvGraphicFramePr>
            <a:graphicFrameLocks noGrp="1"/>
          </p:cNvGraphicFramePr>
          <p:nvPr>
            <p:ph idx="1"/>
            <p:extLst>
              <p:ext uri="{D42A27DB-BD31-4B8C-83A1-F6EECF244321}">
                <p14:modId xmlns:p14="http://schemas.microsoft.com/office/powerpoint/2010/main" val="1760400120"/>
              </p:ext>
            </p:extLst>
          </p:nvPr>
        </p:nvGraphicFramePr>
        <p:xfrm>
          <a:off x="350520" y="1301007"/>
          <a:ext cx="8229600" cy="2567940"/>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506730">
                <a:tc>
                  <a:txBody>
                    <a:bodyPr/>
                    <a:lstStyle/>
                    <a:p>
                      <a:r>
                        <a:rPr lang="fr-FR" dirty="0" smtClean="0"/>
                        <a:t>revenus</a:t>
                      </a:r>
                      <a:endParaRPr lang="fr-FR" dirty="0"/>
                    </a:p>
                  </a:txBody>
                  <a:tcPr/>
                </a:tc>
                <a:tc>
                  <a:txBody>
                    <a:bodyPr/>
                    <a:lstStyle/>
                    <a:p>
                      <a:r>
                        <a:rPr lang="fr-FR" dirty="0" smtClean="0"/>
                        <a:t>2014</a:t>
                      </a:r>
                      <a:endParaRPr lang="fr-FR" dirty="0"/>
                    </a:p>
                  </a:txBody>
                  <a:tcPr/>
                </a:tc>
                <a:tc>
                  <a:txBody>
                    <a:bodyPr/>
                    <a:lstStyle/>
                    <a:p>
                      <a:r>
                        <a:rPr lang="fr-FR" dirty="0" smtClean="0"/>
                        <a:t>2015</a:t>
                      </a:r>
                      <a:endParaRPr lang="fr-FR" dirty="0"/>
                    </a:p>
                  </a:txBody>
                  <a:tcPr/>
                </a:tc>
                <a:tc>
                  <a:txBody>
                    <a:bodyPr/>
                    <a:lstStyle/>
                    <a:p>
                      <a:r>
                        <a:rPr lang="fr-FR" dirty="0" smtClean="0"/>
                        <a:t>2016</a:t>
                      </a:r>
                      <a:endParaRPr lang="fr-FR" dirty="0"/>
                    </a:p>
                  </a:txBody>
                  <a:tcPr/>
                </a:tc>
                <a:tc>
                  <a:txBody>
                    <a:bodyPr/>
                    <a:lstStyle/>
                    <a:p>
                      <a:r>
                        <a:rPr lang="fr-FR" dirty="0" smtClean="0"/>
                        <a:t>2017</a:t>
                      </a:r>
                      <a:endParaRPr lang="fr-FR" dirty="0"/>
                    </a:p>
                  </a:txBody>
                  <a:tcPr/>
                </a:tc>
              </a:tr>
              <a:tr h="506730">
                <a:tc>
                  <a:txBody>
                    <a:bodyPr/>
                    <a:lstStyle/>
                    <a:p>
                      <a:r>
                        <a:rPr lang="fr-FR" dirty="0" smtClean="0"/>
                        <a:t>Chambres et</a:t>
                      </a:r>
                      <a:r>
                        <a:rPr lang="fr-FR" baseline="0" dirty="0" smtClean="0"/>
                        <a:t> repas</a:t>
                      </a:r>
                      <a:endParaRPr lang="fr-FR" dirty="0" smtClean="0"/>
                    </a:p>
                  </a:txBody>
                  <a:tcPr/>
                </a:tc>
                <a:tc>
                  <a:txBody>
                    <a:bodyPr/>
                    <a:lstStyle/>
                    <a:p>
                      <a:r>
                        <a:rPr lang="fr-FR" dirty="0" smtClean="0"/>
                        <a:t>225 000</a:t>
                      </a:r>
                      <a:endParaRPr lang="fr-FR"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225 000</a:t>
                      </a:r>
                    </a:p>
                    <a:p>
                      <a:endParaRPr lang="fr-FR"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225 000</a:t>
                      </a:r>
                    </a:p>
                    <a:p>
                      <a:endParaRPr lang="fr-FR" dirty="0"/>
                    </a:p>
                  </a:txBody>
                  <a:tcPr/>
                </a:tc>
                <a:tc>
                  <a:txBody>
                    <a:bodyPr/>
                    <a:lstStyle/>
                    <a:p>
                      <a:r>
                        <a:rPr lang="fr-FR" dirty="0" smtClean="0"/>
                        <a:t>225 000</a:t>
                      </a:r>
                      <a:endParaRPr lang="fr-FR" dirty="0"/>
                    </a:p>
                  </a:txBody>
                  <a:tcPr/>
                </a:tc>
              </a:tr>
              <a:tr h="506730">
                <a:tc>
                  <a:txBody>
                    <a:bodyPr/>
                    <a:lstStyle/>
                    <a:p>
                      <a:r>
                        <a:rPr lang="fr-FR" dirty="0" smtClean="0"/>
                        <a:t>Vente </a:t>
                      </a:r>
                      <a:r>
                        <a:rPr lang="fr-FR" dirty="0" err="1" smtClean="0"/>
                        <a:t>oeuvres</a:t>
                      </a:r>
                      <a:endParaRPr lang="fr-FR" dirty="0"/>
                    </a:p>
                  </a:txBody>
                  <a:tcPr/>
                </a:tc>
                <a:tc>
                  <a:txBody>
                    <a:bodyPr/>
                    <a:lstStyle/>
                    <a:p>
                      <a:r>
                        <a:rPr lang="fr-FR" dirty="0" smtClean="0"/>
                        <a:t>30 000</a:t>
                      </a:r>
                      <a:endParaRPr lang="fr-FR" dirty="0"/>
                    </a:p>
                  </a:txBody>
                  <a:tcPr/>
                </a:tc>
                <a:tc>
                  <a:txBody>
                    <a:bodyPr/>
                    <a:lstStyle/>
                    <a:p>
                      <a:r>
                        <a:rPr lang="fr-FR" dirty="0" smtClean="0"/>
                        <a:t>40 000</a:t>
                      </a:r>
                      <a:endParaRPr lang="fr-FR" dirty="0"/>
                    </a:p>
                  </a:txBody>
                  <a:tcPr/>
                </a:tc>
                <a:tc>
                  <a:txBody>
                    <a:bodyPr/>
                    <a:lstStyle/>
                    <a:p>
                      <a:r>
                        <a:rPr lang="fr-FR" dirty="0" smtClean="0"/>
                        <a:t>50 000</a:t>
                      </a:r>
                      <a:endParaRPr lang="fr-FR" dirty="0"/>
                    </a:p>
                  </a:txBody>
                  <a:tcPr/>
                </a:tc>
                <a:tc>
                  <a:txBody>
                    <a:bodyPr/>
                    <a:lstStyle/>
                    <a:p>
                      <a:r>
                        <a:rPr lang="fr-FR" dirty="0" smtClean="0"/>
                        <a:t>60 000</a:t>
                      </a:r>
                      <a:endParaRPr lang="fr-FR" dirty="0"/>
                    </a:p>
                  </a:txBody>
                  <a:tcPr/>
                </a:tc>
              </a:tr>
              <a:tr h="506730">
                <a:tc>
                  <a:txBody>
                    <a:bodyPr/>
                    <a:lstStyle/>
                    <a:p>
                      <a:r>
                        <a:rPr lang="fr-FR" dirty="0" smtClean="0"/>
                        <a:t>Stages</a:t>
                      </a:r>
                      <a:r>
                        <a:rPr lang="fr-FR" baseline="0" dirty="0" smtClean="0"/>
                        <a:t> et cours</a:t>
                      </a:r>
                    </a:p>
                    <a:p>
                      <a:endParaRPr lang="fr-FR" baseline="0" dirty="0" smtClean="0"/>
                    </a:p>
                    <a:p>
                      <a:r>
                        <a:rPr lang="fr-FR" baseline="0" dirty="0" smtClean="0"/>
                        <a:t>TOTAL</a:t>
                      </a:r>
                      <a:endParaRPr lang="fr-FR" dirty="0"/>
                    </a:p>
                  </a:txBody>
                  <a:tcPr/>
                </a:tc>
                <a:tc>
                  <a:txBody>
                    <a:bodyPr/>
                    <a:lstStyle/>
                    <a:p>
                      <a:r>
                        <a:rPr lang="fr-FR" dirty="0" smtClean="0"/>
                        <a:t>150 000</a:t>
                      </a:r>
                    </a:p>
                    <a:p>
                      <a:endParaRPr lang="fr-FR" dirty="0" smtClean="0"/>
                    </a:p>
                    <a:p>
                      <a:r>
                        <a:rPr lang="fr-FR" dirty="0" smtClean="0"/>
                        <a:t>405</a:t>
                      </a:r>
                      <a:r>
                        <a:rPr lang="fr-FR" baseline="0" dirty="0" smtClean="0"/>
                        <a:t> 000</a:t>
                      </a:r>
                      <a:endParaRPr lang="fr-FR"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150 000</a:t>
                      </a:r>
                    </a:p>
                    <a:p>
                      <a:endParaRPr lang="fr-FR" dirty="0" smtClean="0"/>
                    </a:p>
                    <a:p>
                      <a:r>
                        <a:rPr lang="fr-FR" dirty="0" smtClean="0"/>
                        <a:t>415 000</a:t>
                      </a:r>
                      <a:endParaRPr lang="fr-FR"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150 000</a:t>
                      </a:r>
                    </a:p>
                    <a:p>
                      <a:endParaRPr lang="fr-FR" dirty="0" smtClean="0"/>
                    </a:p>
                    <a:p>
                      <a:r>
                        <a:rPr lang="fr-FR" dirty="0" smtClean="0"/>
                        <a:t>425</a:t>
                      </a:r>
                      <a:r>
                        <a:rPr lang="fr-FR" baseline="0" dirty="0" smtClean="0"/>
                        <a:t> 000</a:t>
                      </a:r>
                      <a:endParaRPr lang="fr-FR"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150 000</a:t>
                      </a:r>
                    </a:p>
                    <a:p>
                      <a:endParaRPr lang="fr-FR" dirty="0" smtClean="0"/>
                    </a:p>
                    <a:p>
                      <a:r>
                        <a:rPr lang="fr-FR" dirty="0" smtClean="0"/>
                        <a:t>435 000</a:t>
                      </a:r>
                      <a:endParaRPr lang="fr-FR" dirty="0"/>
                    </a:p>
                  </a:txBody>
                  <a:tcPr/>
                </a:tc>
              </a:tr>
            </a:tbl>
          </a:graphicData>
        </a:graphic>
      </p:graphicFrame>
      <p:sp>
        <p:nvSpPr>
          <p:cNvPr id="4" name="ZoneTexte 3"/>
          <p:cNvSpPr txBox="1"/>
          <p:nvPr/>
        </p:nvSpPr>
        <p:spPr>
          <a:xfrm>
            <a:off x="6531588" y="4177940"/>
            <a:ext cx="2302562" cy="2031325"/>
          </a:xfrm>
          <a:prstGeom prst="rect">
            <a:avLst/>
          </a:prstGeom>
          <a:noFill/>
        </p:spPr>
        <p:txBody>
          <a:bodyPr wrap="square" rtlCol="0">
            <a:spAutoFit/>
          </a:bodyPr>
          <a:lstStyle/>
          <a:p>
            <a:r>
              <a:rPr lang="fr-FR" dirty="0" smtClean="0"/>
              <a:t>Seul le CA des œuvres d’art augmentent sachant que les produits des contrats d’agent sont cumulatifs d’une année sur l’autre </a:t>
            </a:r>
            <a:endParaRPr lang="fr-FR" dirty="0"/>
          </a:p>
        </p:txBody>
      </p:sp>
      <p:graphicFrame>
        <p:nvGraphicFramePr>
          <p:cNvPr id="5" name="Tableau 4"/>
          <p:cNvGraphicFramePr>
            <a:graphicFrameLocks noGrp="1"/>
          </p:cNvGraphicFramePr>
          <p:nvPr>
            <p:extLst>
              <p:ext uri="{D42A27DB-BD31-4B8C-83A1-F6EECF244321}">
                <p14:modId xmlns:p14="http://schemas.microsoft.com/office/powerpoint/2010/main" val="1230239130"/>
              </p:ext>
            </p:extLst>
          </p:nvPr>
        </p:nvGraphicFramePr>
        <p:xfrm>
          <a:off x="350520" y="4161610"/>
          <a:ext cx="6096000" cy="2763520"/>
        </p:xfrm>
        <a:graphic>
          <a:graphicData uri="http://schemas.openxmlformats.org/drawingml/2006/table">
            <a:tbl>
              <a:tblPr firstRow="1" bandRow="1">
                <a:tableStyleId>{5C22544A-7EE6-4342-B048-85BDC9FD1C3A}</a:tableStyleId>
              </a:tblPr>
              <a:tblGrid>
                <a:gridCol w="1350866"/>
                <a:gridCol w="1087534"/>
                <a:gridCol w="1219200"/>
                <a:gridCol w="1219200"/>
                <a:gridCol w="1219200"/>
              </a:tblGrid>
              <a:tr h="370840">
                <a:tc>
                  <a:txBody>
                    <a:bodyPr/>
                    <a:lstStyle/>
                    <a:p>
                      <a:r>
                        <a:rPr lang="fr-FR" dirty="0" smtClean="0"/>
                        <a:t>Dépenses d’investissement</a:t>
                      </a:r>
                      <a:endParaRPr lang="fr-FR" dirty="0"/>
                    </a:p>
                  </a:txBody>
                  <a:tcPr/>
                </a:tc>
                <a:tc>
                  <a:txBody>
                    <a:bodyPr/>
                    <a:lstStyle/>
                    <a:p>
                      <a:r>
                        <a:rPr lang="fr-FR" dirty="0" smtClean="0"/>
                        <a:t>2013</a:t>
                      </a:r>
                      <a:endParaRPr lang="fr-FR" dirty="0"/>
                    </a:p>
                  </a:txBody>
                  <a:tcPr/>
                </a:tc>
                <a:tc>
                  <a:txBody>
                    <a:bodyPr/>
                    <a:lstStyle/>
                    <a:p>
                      <a:r>
                        <a:rPr lang="fr-FR" dirty="0" smtClean="0"/>
                        <a:t>2014</a:t>
                      </a:r>
                      <a:endParaRPr lang="fr-FR" dirty="0"/>
                    </a:p>
                  </a:txBody>
                  <a:tcPr/>
                </a:tc>
                <a:tc>
                  <a:txBody>
                    <a:bodyPr/>
                    <a:lstStyle/>
                    <a:p>
                      <a:r>
                        <a:rPr lang="fr-FR" dirty="0" smtClean="0"/>
                        <a:t>2015</a:t>
                      </a:r>
                      <a:endParaRPr lang="fr-FR" dirty="0"/>
                    </a:p>
                  </a:txBody>
                  <a:tcPr/>
                </a:tc>
                <a:tc>
                  <a:txBody>
                    <a:bodyPr/>
                    <a:lstStyle/>
                    <a:p>
                      <a:r>
                        <a:rPr lang="fr-FR" dirty="0" smtClean="0"/>
                        <a:t>2016</a:t>
                      </a:r>
                      <a:endParaRPr lang="fr-FR" dirty="0"/>
                    </a:p>
                  </a:txBody>
                  <a:tcPr/>
                </a:tc>
              </a:tr>
              <a:tr h="370840">
                <a:tc>
                  <a:txBody>
                    <a:bodyPr/>
                    <a:lstStyle/>
                    <a:p>
                      <a:r>
                        <a:rPr lang="fr-FR" dirty="0" smtClean="0"/>
                        <a:t>Maison</a:t>
                      </a:r>
                      <a:endParaRPr lang="fr-FR" dirty="0"/>
                    </a:p>
                  </a:txBody>
                  <a:tcPr/>
                </a:tc>
                <a:tc>
                  <a:txBody>
                    <a:bodyPr/>
                    <a:lstStyle/>
                    <a:p>
                      <a:r>
                        <a:rPr lang="fr-FR" dirty="0" smtClean="0"/>
                        <a:t>120  000</a:t>
                      </a:r>
                      <a:endParaRPr lang="fr-FR" dirty="0"/>
                    </a:p>
                  </a:txBody>
                  <a:tcPr/>
                </a:tc>
                <a:tc>
                  <a:txBody>
                    <a:bodyPr/>
                    <a:lstStyle/>
                    <a:p>
                      <a:endParaRPr lang="fr-FR"/>
                    </a:p>
                  </a:txBody>
                  <a:tcPr/>
                </a:tc>
                <a:tc>
                  <a:txBody>
                    <a:bodyPr/>
                    <a:lstStyle/>
                    <a:p>
                      <a:endParaRPr lang="fr-FR"/>
                    </a:p>
                  </a:txBody>
                  <a:tcPr/>
                </a:tc>
                <a:tc>
                  <a:txBody>
                    <a:bodyPr/>
                    <a:lstStyle/>
                    <a:p>
                      <a:endParaRPr lang="fr-FR"/>
                    </a:p>
                  </a:txBody>
                  <a:tcPr/>
                </a:tc>
              </a:tr>
              <a:tr h="370840">
                <a:tc>
                  <a:txBody>
                    <a:bodyPr/>
                    <a:lstStyle/>
                    <a:p>
                      <a:r>
                        <a:rPr lang="fr-FR" dirty="0" smtClean="0"/>
                        <a:t>Exposition</a:t>
                      </a:r>
                      <a:endParaRPr lang="fr-FR" dirty="0"/>
                    </a:p>
                  </a:txBody>
                  <a:tcPr/>
                </a:tc>
                <a:tc>
                  <a:txBody>
                    <a:bodyPr/>
                    <a:lstStyle/>
                    <a:p>
                      <a:endParaRPr lang="fr-FR"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100 000</a:t>
                      </a:r>
                    </a:p>
                  </a:txBody>
                  <a:tcPr/>
                </a:tc>
                <a:tc>
                  <a:txBody>
                    <a:bodyPr/>
                    <a:lstStyle/>
                    <a:p>
                      <a:endParaRPr lang="fr-FR"/>
                    </a:p>
                  </a:txBody>
                  <a:tcPr/>
                </a:tc>
                <a:tc>
                  <a:txBody>
                    <a:bodyPr/>
                    <a:lstStyle/>
                    <a:p>
                      <a:endParaRPr lang="fr-FR"/>
                    </a:p>
                  </a:txBody>
                  <a:tcPr/>
                </a:tc>
              </a:tr>
              <a:tr h="370840">
                <a:tc>
                  <a:txBody>
                    <a:bodyPr/>
                    <a:lstStyle/>
                    <a:p>
                      <a:r>
                        <a:rPr lang="fr-FR" dirty="0" smtClean="0"/>
                        <a:t>toiture</a:t>
                      </a:r>
                      <a:endParaRPr lang="fr-FR" dirty="0"/>
                    </a:p>
                  </a:txBody>
                  <a:tcPr/>
                </a:tc>
                <a:tc>
                  <a:txBody>
                    <a:bodyPr/>
                    <a:lstStyle/>
                    <a:p>
                      <a:r>
                        <a:rPr lang="fr-FR" dirty="0" smtClean="0"/>
                        <a:t> </a:t>
                      </a:r>
                      <a:endParaRPr lang="fr-FR" dirty="0"/>
                    </a:p>
                  </a:txBody>
                  <a:tcPr/>
                </a:tc>
                <a:tc>
                  <a:txBody>
                    <a:bodyPr/>
                    <a:lstStyle/>
                    <a:p>
                      <a:endParaRPr lang="fr-F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80 000</a:t>
                      </a:r>
                    </a:p>
                  </a:txBody>
                  <a:tcPr/>
                </a:tc>
                <a:tc>
                  <a:txBody>
                    <a:bodyPr/>
                    <a:lstStyle/>
                    <a:p>
                      <a:endParaRPr lang="fr-FR"/>
                    </a:p>
                  </a:txBody>
                  <a:tcPr/>
                </a:tc>
              </a:tr>
              <a:tr h="137160">
                <a:tc>
                  <a:txBody>
                    <a:bodyPr/>
                    <a:lstStyle/>
                    <a:p>
                      <a:r>
                        <a:rPr lang="fr-FR" dirty="0" smtClean="0"/>
                        <a:t>Entretien</a:t>
                      </a:r>
                      <a:endParaRPr lang="fr-FR" dirty="0"/>
                    </a:p>
                  </a:txBody>
                  <a:tcPr/>
                </a:tc>
                <a:tc>
                  <a:txBody>
                    <a:bodyPr/>
                    <a:lstStyle/>
                    <a:p>
                      <a:r>
                        <a:rPr lang="fr-FR" dirty="0" smtClean="0"/>
                        <a:t>25 000</a:t>
                      </a:r>
                      <a:endParaRPr lang="fr-FR" dirty="0"/>
                    </a:p>
                  </a:txBody>
                  <a:tcPr/>
                </a:tc>
                <a:tc>
                  <a:txBody>
                    <a:bodyPr/>
                    <a:lstStyle/>
                    <a:p>
                      <a:r>
                        <a:rPr lang="fr-FR" dirty="0" smtClean="0"/>
                        <a:t>25 000</a:t>
                      </a:r>
                      <a:endParaRPr lang="fr-FR" dirty="0"/>
                    </a:p>
                  </a:txBody>
                  <a:tcPr/>
                </a:tc>
                <a:tc>
                  <a:txBody>
                    <a:bodyPr/>
                    <a:lstStyle/>
                    <a:p>
                      <a:r>
                        <a:rPr lang="fr-FR" dirty="0" smtClean="0"/>
                        <a:t>25 000</a:t>
                      </a:r>
                      <a:endParaRPr lang="fr-FR" dirty="0"/>
                    </a:p>
                  </a:txBody>
                  <a:tcPr/>
                </a:tc>
                <a:tc>
                  <a:txBody>
                    <a:bodyPr/>
                    <a:lstStyle/>
                    <a:p>
                      <a:r>
                        <a:rPr lang="fr-FR" dirty="0" smtClean="0"/>
                        <a:t>25 000</a:t>
                      </a:r>
                      <a:endParaRPr lang="fr-FR" dirty="0"/>
                    </a:p>
                  </a:txBody>
                  <a:tcPr/>
                </a:tc>
              </a:tr>
              <a:tr h="370840">
                <a:tc>
                  <a:txBody>
                    <a:bodyPr/>
                    <a:lstStyle/>
                    <a:p>
                      <a:r>
                        <a:rPr lang="fr-FR" dirty="0" smtClean="0"/>
                        <a:t>TOTAL</a:t>
                      </a:r>
                      <a:endParaRPr lang="fr-FR" dirty="0"/>
                    </a:p>
                  </a:txBody>
                  <a:tcPr/>
                </a:tc>
                <a:tc>
                  <a:txBody>
                    <a:bodyPr/>
                    <a:lstStyle/>
                    <a:p>
                      <a:r>
                        <a:rPr lang="fr-FR" dirty="0" smtClean="0"/>
                        <a:t>145 000</a:t>
                      </a:r>
                      <a:endParaRPr lang="fr-FR" dirty="0"/>
                    </a:p>
                  </a:txBody>
                  <a:tcPr/>
                </a:tc>
                <a:tc>
                  <a:txBody>
                    <a:bodyPr/>
                    <a:lstStyle/>
                    <a:p>
                      <a:r>
                        <a:rPr lang="fr-FR" dirty="0" smtClean="0"/>
                        <a:t>125 000</a:t>
                      </a:r>
                      <a:endParaRPr lang="fr-FR" dirty="0"/>
                    </a:p>
                  </a:txBody>
                  <a:tcPr/>
                </a:tc>
                <a:tc>
                  <a:txBody>
                    <a:bodyPr/>
                    <a:lstStyle/>
                    <a:p>
                      <a:r>
                        <a:rPr lang="fr-FR" dirty="0" smtClean="0"/>
                        <a:t>105 000</a:t>
                      </a:r>
                      <a:endParaRPr lang="fr-FR" dirty="0"/>
                    </a:p>
                  </a:txBody>
                  <a:tcPr/>
                </a:tc>
                <a:tc>
                  <a:txBody>
                    <a:bodyPr/>
                    <a:lstStyle/>
                    <a:p>
                      <a:endParaRPr lang="fr-FR" dirty="0"/>
                    </a:p>
                  </a:txBody>
                  <a:tcPr/>
                </a:tc>
              </a:tr>
            </a:tbl>
          </a:graphicData>
        </a:graphic>
      </p:graphicFrame>
    </p:spTree>
    <p:extLst>
      <p:ext uri="{BB962C8B-B14F-4D97-AF65-F5344CB8AC3E}">
        <p14:creationId xmlns:p14="http://schemas.microsoft.com/office/powerpoint/2010/main" val="26492348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21" name="Rectangle 20"/>
          <p:cNvSpPr/>
          <p:nvPr/>
        </p:nvSpPr>
        <p:spPr>
          <a:xfrm>
            <a:off x="6274468" y="525773"/>
            <a:ext cx="2742407" cy="661711"/>
          </a:xfrm>
          <a:prstGeom prst="rect">
            <a:avLst/>
          </a:prstGeom>
          <a:solidFill>
            <a:schemeClr val="accent6"/>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fr-FR"/>
          </a:p>
        </p:txBody>
      </p:sp>
      <p:sp>
        <p:nvSpPr>
          <p:cNvPr id="22" name="Signalisation droite 33"/>
          <p:cNvSpPr/>
          <p:nvPr/>
        </p:nvSpPr>
        <p:spPr>
          <a:xfrm>
            <a:off x="7171605" y="0"/>
            <a:ext cx="1999051" cy="500852"/>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3" name="Signalisation droite 34"/>
          <p:cNvSpPr/>
          <p:nvPr/>
        </p:nvSpPr>
        <p:spPr>
          <a:xfrm>
            <a:off x="6274469" y="0"/>
            <a:ext cx="1500758" cy="500852"/>
          </a:xfrm>
          <a:prstGeom prst="homePlate">
            <a:avLst/>
          </a:prstGeom>
          <a:solidFill>
            <a:schemeClr val="accent6"/>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4" name="Signalisation droite 35"/>
          <p:cNvSpPr/>
          <p:nvPr/>
        </p:nvSpPr>
        <p:spPr>
          <a:xfrm>
            <a:off x="4362637" y="0"/>
            <a:ext cx="2183452" cy="500852"/>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200">
              <a:latin typeface="Arial" panose="020B0604020202020204" pitchFamily="34" charset="0"/>
              <a:cs typeface="Arial" panose="020B0604020202020204" pitchFamily="34" charset="0"/>
            </a:endParaRPr>
          </a:p>
        </p:txBody>
      </p:sp>
      <p:sp>
        <p:nvSpPr>
          <p:cNvPr id="25" name="Signalisation droite 36"/>
          <p:cNvSpPr/>
          <p:nvPr/>
        </p:nvSpPr>
        <p:spPr>
          <a:xfrm>
            <a:off x="2992408" y="-5725"/>
            <a:ext cx="2053162" cy="506577"/>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200" dirty="0">
              <a:latin typeface="Arial" panose="020B0604020202020204" pitchFamily="34" charset="0"/>
              <a:cs typeface="Arial" panose="020B0604020202020204" pitchFamily="34" charset="0"/>
            </a:endParaRPr>
          </a:p>
        </p:txBody>
      </p:sp>
      <p:sp>
        <p:nvSpPr>
          <p:cNvPr id="26" name="Signalisation droite 37"/>
          <p:cNvSpPr/>
          <p:nvPr/>
        </p:nvSpPr>
        <p:spPr>
          <a:xfrm>
            <a:off x="1465272" y="-1"/>
            <a:ext cx="2013555" cy="500853"/>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7" name="Signalisation droite 38"/>
          <p:cNvSpPr/>
          <p:nvPr/>
        </p:nvSpPr>
        <p:spPr>
          <a:xfrm>
            <a:off x="-1" y="0"/>
            <a:ext cx="1899237" cy="500852"/>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8" name="ZoneTexte 27"/>
          <p:cNvSpPr txBox="1"/>
          <p:nvPr/>
        </p:nvSpPr>
        <p:spPr>
          <a:xfrm>
            <a:off x="41848" y="108188"/>
            <a:ext cx="1009712" cy="276999"/>
          </a:xfrm>
          <a:prstGeom prst="rect">
            <a:avLst/>
          </a:prstGeom>
          <a:noFill/>
        </p:spPr>
        <p:txBody>
          <a:bodyPr wrap="square" rtlCol="0">
            <a:spAutoFit/>
          </a:bodyPr>
          <a:lstStyle>
            <a:defPPr>
              <a:defRPr lang="fr-FR"/>
            </a:defPPr>
            <a:lvl1pPr>
              <a:defRPr sz="1200">
                <a:solidFill>
                  <a:schemeClr val="bg1"/>
                </a:solidFill>
                <a:latin typeface="Arial" panose="020B0604020202020204" pitchFamily="34" charset="0"/>
                <a:cs typeface="Arial" panose="020B0604020202020204" pitchFamily="34" charset="0"/>
              </a:defRPr>
            </a:lvl1pPr>
          </a:lstStyle>
          <a:p>
            <a:r>
              <a:rPr lang="fr-FR" dirty="0"/>
              <a:t>Situation </a:t>
            </a:r>
          </a:p>
        </p:txBody>
      </p:sp>
      <p:sp>
        <p:nvSpPr>
          <p:cNvPr id="31" name="ZoneTexte 30"/>
          <p:cNvSpPr txBox="1"/>
          <p:nvPr/>
        </p:nvSpPr>
        <p:spPr>
          <a:xfrm>
            <a:off x="3588830" y="124773"/>
            <a:ext cx="1478629" cy="276999"/>
          </a:xfrm>
          <a:prstGeom prst="rect">
            <a:avLst/>
          </a:prstGeom>
          <a:noFill/>
        </p:spPr>
        <p:txBody>
          <a:bodyPr wrap="square" rtlCol="0">
            <a:spAutoFit/>
          </a:bodyPr>
          <a:lstStyle/>
          <a:p>
            <a:r>
              <a:rPr lang="fr-FR" sz="1200" dirty="0" smtClean="0">
                <a:solidFill>
                  <a:schemeClr val="bg1"/>
                </a:solidFill>
                <a:latin typeface="Arial" panose="020B0604020202020204" pitchFamily="34" charset="0"/>
                <a:cs typeface="Arial" panose="020B0604020202020204" pitchFamily="34" charset="0"/>
              </a:rPr>
              <a:t>Avancement</a:t>
            </a:r>
            <a:endParaRPr lang="fr-FR" sz="1200" dirty="0">
              <a:solidFill>
                <a:schemeClr val="bg1"/>
              </a:solidFill>
              <a:latin typeface="Arial" panose="020B0604020202020204" pitchFamily="34" charset="0"/>
              <a:cs typeface="Arial" panose="020B0604020202020204" pitchFamily="34" charset="0"/>
            </a:endParaRPr>
          </a:p>
        </p:txBody>
      </p:sp>
      <p:sp>
        <p:nvSpPr>
          <p:cNvPr id="32" name="ZoneTexte 31"/>
          <p:cNvSpPr txBox="1"/>
          <p:nvPr/>
        </p:nvSpPr>
        <p:spPr>
          <a:xfrm>
            <a:off x="4998434" y="124773"/>
            <a:ext cx="1478629" cy="276999"/>
          </a:xfrm>
          <a:prstGeom prst="rect">
            <a:avLst/>
          </a:prstGeom>
          <a:noFill/>
        </p:spPr>
        <p:txBody>
          <a:bodyPr wrap="square" rtlCol="0">
            <a:spAutoFit/>
          </a:bodyPr>
          <a:lstStyle/>
          <a:p>
            <a:r>
              <a:rPr lang="fr-FR" sz="1200" dirty="0" smtClean="0">
                <a:solidFill>
                  <a:schemeClr val="bg1"/>
                </a:solidFill>
                <a:latin typeface="Arial" panose="020B0604020202020204" pitchFamily="34" charset="0"/>
                <a:cs typeface="Arial" panose="020B0604020202020204" pitchFamily="34" charset="0"/>
              </a:rPr>
              <a:t>Intervenants</a:t>
            </a:r>
            <a:endParaRPr lang="fr-FR" sz="1200" dirty="0">
              <a:solidFill>
                <a:schemeClr val="bg1"/>
              </a:solidFill>
              <a:latin typeface="Arial" panose="020B0604020202020204" pitchFamily="34" charset="0"/>
              <a:cs typeface="Arial" panose="020B0604020202020204" pitchFamily="34" charset="0"/>
            </a:endParaRPr>
          </a:p>
        </p:txBody>
      </p:sp>
      <p:sp>
        <p:nvSpPr>
          <p:cNvPr id="33" name="ZoneTexte 32"/>
          <p:cNvSpPr txBox="1"/>
          <p:nvPr/>
        </p:nvSpPr>
        <p:spPr>
          <a:xfrm>
            <a:off x="6656091" y="124387"/>
            <a:ext cx="867565" cy="307777"/>
          </a:xfrm>
          <a:prstGeom prst="rect">
            <a:avLst/>
          </a:prstGeom>
          <a:noFill/>
        </p:spPr>
        <p:txBody>
          <a:bodyPr wrap="square" rtlCol="0">
            <a:spAutoFit/>
          </a:bodyPr>
          <a:lstStyle/>
          <a:p>
            <a:r>
              <a:rPr lang="fr-FR" sz="1400" b="1" dirty="0" smtClean="0">
                <a:solidFill>
                  <a:schemeClr val="bg1"/>
                </a:solidFill>
                <a:latin typeface="Arial" panose="020B0604020202020204" pitchFamily="34" charset="0"/>
                <a:cs typeface="Arial" panose="020B0604020202020204" pitchFamily="34" charset="0"/>
              </a:rPr>
              <a:t>Budget</a:t>
            </a:r>
            <a:endParaRPr lang="fr-FR" sz="1400" b="1" dirty="0">
              <a:solidFill>
                <a:schemeClr val="bg1"/>
              </a:solidFill>
              <a:latin typeface="Arial" panose="020B0604020202020204" pitchFamily="34" charset="0"/>
              <a:cs typeface="Arial" panose="020B0604020202020204" pitchFamily="34" charset="0"/>
            </a:endParaRPr>
          </a:p>
        </p:txBody>
      </p:sp>
      <p:sp>
        <p:nvSpPr>
          <p:cNvPr id="34" name="ZoneTexte 33"/>
          <p:cNvSpPr txBox="1"/>
          <p:nvPr/>
        </p:nvSpPr>
        <p:spPr>
          <a:xfrm>
            <a:off x="7816641" y="108187"/>
            <a:ext cx="1200235" cy="276999"/>
          </a:xfrm>
          <a:prstGeom prst="rect">
            <a:avLst/>
          </a:prstGeom>
          <a:noFill/>
        </p:spPr>
        <p:txBody>
          <a:bodyPr wrap="square" rtlCol="0">
            <a:spAutoFit/>
          </a:bodyPr>
          <a:lstStyle/>
          <a:p>
            <a:r>
              <a:rPr lang="fr-FR" sz="1200" dirty="0" smtClean="0">
                <a:solidFill>
                  <a:srgbClr val="FFFFFF"/>
                </a:solidFill>
                <a:latin typeface="Arial" panose="020B0604020202020204" pitchFamily="34" charset="0"/>
                <a:cs typeface="Arial" panose="020B0604020202020204" pitchFamily="34" charset="0"/>
              </a:rPr>
              <a:t>Annexes</a:t>
            </a:r>
            <a:endParaRPr lang="fr-FR" sz="1200" dirty="0">
              <a:solidFill>
                <a:srgbClr val="FFFFFF"/>
              </a:solidFill>
              <a:latin typeface="Arial" panose="020B0604020202020204" pitchFamily="34" charset="0"/>
              <a:cs typeface="Arial" panose="020B0604020202020204" pitchFamily="34" charset="0"/>
            </a:endParaRPr>
          </a:p>
        </p:txBody>
      </p:sp>
      <p:sp>
        <p:nvSpPr>
          <p:cNvPr id="8" name="Shape 171"/>
          <p:cNvSpPr txBox="1">
            <a:spLocks/>
          </p:cNvSpPr>
          <p:nvPr/>
        </p:nvSpPr>
        <p:spPr>
          <a:xfrm>
            <a:off x="6274469" y="493373"/>
            <a:ext cx="3303672" cy="807634"/>
          </a:xfrm>
          <a:prstGeom prst="rect">
            <a:avLst/>
          </a:prstGeom>
        </p:spPr>
        <p:txBody>
          <a:bodyPr vert="horz" lIns="91425" tIns="91425" rIns="91425" bIns="91425" rtlCol="0" anchor="ctr"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1600" dirty="0" smtClean="0">
                <a:solidFill>
                  <a:srgbClr val="FFFFFF"/>
                </a:solidFill>
                <a:latin typeface="Arial" panose="020B0604020202020204" pitchFamily="34" charset="0"/>
                <a:cs typeface="Arial" panose="020B0604020202020204" pitchFamily="34" charset="0"/>
              </a:rPr>
              <a:t>Et l’incompressible</a:t>
            </a:r>
            <a:r>
              <a:rPr lang="fr-FR" sz="1600" dirty="0">
                <a:solidFill>
                  <a:srgbClr val="FFFFFF"/>
                </a:solidFill>
                <a:latin typeface="Arial" panose="020B0604020202020204" pitchFamily="34" charset="0"/>
                <a:cs typeface="Arial" panose="020B0604020202020204" pitchFamily="34" charset="0"/>
              </a:rPr>
              <a:t/>
            </a:r>
            <a:br>
              <a:rPr lang="fr-FR" sz="1600" dirty="0">
                <a:solidFill>
                  <a:srgbClr val="FFFFFF"/>
                </a:solidFill>
                <a:latin typeface="Arial" panose="020B0604020202020204" pitchFamily="34" charset="0"/>
                <a:cs typeface="Arial" panose="020B0604020202020204" pitchFamily="34" charset="0"/>
              </a:rPr>
            </a:br>
            <a:endParaRPr lang="fr-FR" sz="1100" dirty="0">
              <a:solidFill>
                <a:srgbClr val="000000"/>
              </a:solidFill>
              <a:latin typeface="Arial" panose="020B0604020202020204" pitchFamily="34" charset="0"/>
              <a:cs typeface="Arial" panose="020B0604020202020204" pitchFamily="34" charset="0"/>
            </a:endParaRPr>
          </a:p>
        </p:txBody>
      </p:sp>
      <p:sp>
        <p:nvSpPr>
          <p:cNvPr id="37" name="ZoneTexte 36"/>
          <p:cNvSpPr txBox="1"/>
          <p:nvPr/>
        </p:nvSpPr>
        <p:spPr>
          <a:xfrm>
            <a:off x="5927834" y="6491457"/>
            <a:ext cx="2175646" cy="261610"/>
          </a:xfrm>
          <a:prstGeom prst="rect">
            <a:avLst/>
          </a:prstGeom>
          <a:noFill/>
        </p:spPr>
        <p:txBody>
          <a:bodyPr wrap="square" rtlCol="0">
            <a:spAutoFit/>
          </a:bodyPr>
          <a:lstStyle/>
          <a:p>
            <a:pPr algn="r"/>
            <a:r>
              <a:rPr lang="fr-FR" sz="1050" dirty="0" err="1" smtClean="0"/>
              <a:t>Utopia</a:t>
            </a:r>
            <a:r>
              <a:rPr lang="fr-FR" sz="1050" dirty="0" smtClean="0"/>
              <a:t> Novembre 20123</a:t>
            </a:r>
            <a:endParaRPr lang="fr-FR" sz="1050" dirty="0"/>
          </a:p>
        </p:txBody>
      </p:sp>
      <p:sp>
        <p:nvSpPr>
          <p:cNvPr id="29" name="ZoneTexte 28"/>
          <p:cNvSpPr txBox="1"/>
          <p:nvPr/>
        </p:nvSpPr>
        <p:spPr>
          <a:xfrm>
            <a:off x="2000198" y="124773"/>
            <a:ext cx="1478629" cy="276999"/>
          </a:xfrm>
          <a:prstGeom prst="rect">
            <a:avLst/>
          </a:prstGeom>
          <a:noFill/>
        </p:spPr>
        <p:txBody>
          <a:bodyPr wrap="square" rtlCol="0">
            <a:spAutoFit/>
          </a:bodyPr>
          <a:lstStyle/>
          <a:p>
            <a:r>
              <a:rPr lang="fr-FR" sz="1200" dirty="0" smtClean="0">
                <a:solidFill>
                  <a:schemeClr val="bg1"/>
                </a:solidFill>
                <a:latin typeface="Arial" panose="020B0604020202020204" pitchFamily="34" charset="0"/>
                <a:cs typeface="Arial" panose="020B0604020202020204" pitchFamily="34" charset="0"/>
              </a:rPr>
              <a:t>Projet</a:t>
            </a:r>
            <a:endParaRPr lang="fr-FR" sz="1200" dirty="0">
              <a:solidFill>
                <a:schemeClr val="bg1"/>
              </a:solidFill>
              <a:latin typeface="Arial" panose="020B0604020202020204" pitchFamily="34" charset="0"/>
              <a:cs typeface="Arial" panose="020B0604020202020204" pitchFamily="34" charset="0"/>
            </a:endParaRP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165" y="1694471"/>
            <a:ext cx="6716062" cy="3553321"/>
          </a:xfrm>
          <a:prstGeom prst="rect">
            <a:avLst/>
          </a:prstGeom>
        </p:spPr>
      </p:pic>
      <p:sp>
        <p:nvSpPr>
          <p:cNvPr id="10" name="ZoneTexte 9"/>
          <p:cNvSpPr txBox="1"/>
          <p:nvPr/>
        </p:nvSpPr>
        <p:spPr>
          <a:xfrm>
            <a:off x="117522" y="1003466"/>
            <a:ext cx="6156945" cy="646331"/>
          </a:xfrm>
          <a:prstGeom prst="rect">
            <a:avLst/>
          </a:prstGeom>
          <a:noFill/>
        </p:spPr>
        <p:txBody>
          <a:bodyPr wrap="square" rtlCol="0">
            <a:spAutoFit/>
          </a:bodyPr>
          <a:lstStyle/>
          <a:p>
            <a:r>
              <a:rPr lang="fr-FR" dirty="0" smtClean="0"/>
              <a:t>Le préalable : études hydro, géologique et </a:t>
            </a:r>
            <a:r>
              <a:rPr lang="fr-FR" dirty="0" smtClean="0"/>
              <a:t>mission de maîtrise d’ouvrage pour déjà 10 000 euros.</a:t>
            </a:r>
            <a:endParaRPr lang="fr-FR" dirty="0"/>
          </a:p>
        </p:txBody>
      </p:sp>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06496"/>
            <a:ext cx="4895065" cy="3371368"/>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7019" y="3471131"/>
            <a:ext cx="6411220" cy="3096057"/>
          </a:xfrm>
          <a:prstGeom prst="rect">
            <a:avLst/>
          </a:prstGeom>
        </p:spPr>
      </p:pic>
    </p:spTree>
    <p:extLst>
      <p:ext uri="{BB962C8B-B14F-4D97-AF65-F5344CB8AC3E}">
        <p14:creationId xmlns:p14="http://schemas.microsoft.com/office/powerpoint/2010/main" val="22924295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21" name="Rectangle 20"/>
          <p:cNvSpPr/>
          <p:nvPr/>
        </p:nvSpPr>
        <p:spPr>
          <a:xfrm>
            <a:off x="6274468" y="525773"/>
            <a:ext cx="2742407" cy="661711"/>
          </a:xfrm>
          <a:prstGeom prst="rect">
            <a:avLst/>
          </a:prstGeom>
          <a:solidFill>
            <a:schemeClr val="accent6"/>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fr-FR"/>
          </a:p>
        </p:txBody>
      </p:sp>
      <p:sp>
        <p:nvSpPr>
          <p:cNvPr id="22" name="Signalisation droite 33"/>
          <p:cNvSpPr/>
          <p:nvPr/>
        </p:nvSpPr>
        <p:spPr>
          <a:xfrm>
            <a:off x="7171605" y="0"/>
            <a:ext cx="1999051" cy="500852"/>
          </a:xfrm>
          <a:prstGeom prst="homePlate">
            <a:avLst/>
          </a:prstGeom>
          <a:solidFill>
            <a:schemeClr val="accent6"/>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3" name="Signalisation droite 34"/>
          <p:cNvSpPr/>
          <p:nvPr/>
        </p:nvSpPr>
        <p:spPr>
          <a:xfrm>
            <a:off x="6274469" y="0"/>
            <a:ext cx="1500758" cy="500852"/>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b="1" dirty="0">
              <a:latin typeface="Arial" panose="020B0604020202020204" pitchFamily="34" charset="0"/>
              <a:cs typeface="Arial" panose="020B0604020202020204" pitchFamily="34" charset="0"/>
            </a:endParaRPr>
          </a:p>
        </p:txBody>
      </p:sp>
      <p:sp>
        <p:nvSpPr>
          <p:cNvPr id="24" name="Signalisation droite 35"/>
          <p:cNvSpPr/>
          <p:nvPr/>
        </p:nvSpPr>
        <p:spPr>
          <a:xfrm>
            <a:off x="4362637" y="0"/>
            <a:ext cx="2183452" cy="500852"/>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200">
              <a:latin typeface="Arial" panose="020B0604020202020204" pitchFamily="34" charset="0"/>
              <a:cs typeface="Arial" panose="020B0604020202020204" pitchFamily="34" charset="0"/>
            </a:endParaRPr>
          </a:p>
        </p:txBody>
      </p:sp>
      <p:sp>
        <p:nvSpPr>
          <p:cNvPr id="25" name="Signalisation droite 36"/>
          <p:cNvSpPr/>
          <p:nvPr/>
        </p:nvSpPr>
        <p:spPr>
          <a:xfrm>
            <a:off x="2992408" y="-5725"/>
            <a:ext cx="2053162" cy="506577"/>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200" dirty="0">
              <a:latin typeface="Arial" panose="020B0604020202020204" pitchFamily="34" charset="0"/>
              <a:cs typeface="Arial" panose="020B0604020202020204" pitchFamily="34" charset="0"/>
            </a:endParaRPr>
          </a:p>
        </p:txBody>
      </p:sp>
      <p:sp>
        <p:nvSpPr>
          <p:cNvPr id="26" name="Signalisation droite 37"/>
          <p:cNvSpPr/>
          <p:nvPr/>
        </p:nvSpPr>
        <p:spPr>
          <a:xfrm>
            <a:off x="1465272" y="-1"/>
            <a:ext cx="2013555" cy="500853"/>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7" name="Signalisation droite 38"/>
          <p:cNvSpPr/>
          <p:nvPr/>
        </p:nvSpPr>
        <p:spPr>
          <a:xfrm>
            <a:off x="-1" y="0"/>
            <a:ext cx="1899237" cy="500852"/>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8" name="ZoneTexte 27"/>
          <p:cNvSpPr txBox="1"/>
          <p:nvPr/>
        </p:nvSpPr>
        <p:spPr>
          <a:xfrm>
            <a:off x="41848" y="108188"/>
            <a:ext cx="1009712" cy="276999"/>
          </a:xfrm>
          <a:prstGeom prst="rect">
            <a:avLst/>
          </a:prstGeom>
          <a:noFill/>
        </p:spPr>
        <p:txBody>
          <a:bodyPr wrap="square" rtlCol="0">
            <a:spAutoFit/>
          </a:bodyPr>
          <a:lstStyle>
            <a:defPPr>
              <a:defRPr lang="fr-FR"/>
            </a:defPPr>
            <a:lvl1pPr>
              <a:defRPr sz="1200">
                <a:solidFill>
                  <a:schemeClr val="bg1"/>
                </a:solidFill>
                <a:latin typeface="Arial" panose="020B0604020202020204" pitchFamily="34" charset="0"/>
                <a:cs typeface="Arial" panose="020B0604020202020204" pitchFamily="34" charset="0"/>
              </a:defRPr>
            </a:lvl1pPr>
          </a:lstStyle>
          <a:p>
            <a:r>
              <a:rPr lang="fr-FR" dirty="0"/>
              <a:t>Situation </a:t>
            </a:r>
          </a:p>
        </p:txBody>
      </p:sp>
      <p:sp>
        <p:nvSpPr>
          <p:cNvPr id="31" name="ZoneTexte 30"/>
          <p:cNvSpPr txBox="1"/>
          <p:nvPr/>
        </p:nvSpPr>
        <p:spPr>
          <a:xfrm>
            <a:off x="3588830" y="124773"/>
            <a:ext cx="1478629" cy="276999"/>
          </a:xfrm>
          <a:prstGeom prst="rect">
            <a:avLst/>
          </a:prstGeom>
          <a:noFill/>
        </p:spPr>
        <p:txBody>
          <a:bodyPr wrap="square" rtlCol="0">
            <a:spAutoFit/>
          </a:bodyPr>
          <a:lstStyle/>
          <a:p>
            <a:r>
              <a:rPr lang="fr-FR" sz="1200" dirty="0" smtClean="0">
                <a:solidFill>
                  <a:schemeClr val="bg1"/>
                </a:solidFill>
                <a:latin typeface="Arial" panose="020B0604020202020204" pitchFamily="34" charset="0"/>
                <a:cs typeface="Arial" panose="020B0604020202020204" pitchFamily="34" charset="0"/>
              </a:rPr>
              <a:t>Avancement</a:t>
            </a:r>
            <a:endParaRPr lang="fr-FR" sz="1200" dirty="0">
              <a:solidFill>
                <a:schemeClr val="bg1"/>
              </a:solidFill>
              <a:latin typeface="Arial" panose="020B0604020202020204" pitchFamily="34" charset="0"/>
              <a:cs typeface="Arial" panose="020B0604020202020204" pitchFamily="34" charset="0"/>
            </a:endParaRPr>
          </a:p>
        </p:txBody>
      </p:sp>
      <p:sp>
        <p:nvSpPr>
          <p:cNvPr id="32" name="ZoneTexte 31"/>
          <p:cNvSpPr txBox="1"/>
          <p:nvPr/>
        </p:nvSpPr>
        <p:spPr>
          <a:xfrm>
            <a:off x="4998434" y="124773"/>
            <a:ext cx="1478629" cy="276999"/>
          </a:xfrm>
          <a:prstGeom prst="rect">
            <a:avLst/>
          </a:prstGeom>
          <a:noFill/>
        </p:spPr>
        <p:txBody>
          <a:bodyPr wrap="square" rtlCol="0">
            <a:spAutoFit/>
          </a:bodyPr>
          <a:lstStyle/>
          <a:p>
            <a:r>
              <a:rPr lang="fr-FR" sz="1200" dirty="0" smtClean="0">
                <a:solidFill>
                  <a:schemeClr val="bg1"/>
                </a:solidFill>
                <a:latin typeface="Arial" panose="020B0604020202020204" pitchFamily="34" charset="0"/>
                <a:cs typeface="Arial" panose="020B0604020202020204" pitchFamily="34" charset="0"/>
              </a:rPr>
              <a:t>Intervenants</a:t>
            </a:r>
            <a:endParaRPr lang="fr-FR" sz="1200" dirty="0">
              <a:solidFill>
                <a:schemeClr val="bg1"/>
              </a:solidFill>
              <a:latin typeface="Arial" panose="020B0604020202020204" pitchFamily="34" charset="0"/>
              <a:cs typeface="Arial" panose="020B0604020202020204" pitchFamily="34" charset="0"/>
            </a:endParaRPr>
          </a:p>
        </p:txBody>
      </p:sp>
      <p:sp>
        <p:nvSpPr>
          <p:cNvPr id="33" name="ZoneTexte 32"/>
          <p:cNvSpPr txBox="1"/>
          <p:nvPr/>
        </p:nvSpPr>
        <p:spPr>
          <a:xfrm>
            <a:off x="6656091" y="124387"/>
            <a:ext cx="867565" cy="307777"/>
          </a:xfrm>
          <a:prstGeom prst="rect">
            <a:avLst/>
          </a:prstGeom>
          <a:noFill/>
        </p:spPr>
        <p:txBody>
          <a:bodyPr wrap="square" rtlCol="0">
            <a:spAutoFit/>
          </a:bodyPr>
          <a:lstStyle/>
          <a:p>
            <a:r>
              <a:rPr lang="fr-FR" sz="1400" dirty="0" smtClean="0">
                <a:solidFill>
                  <a:schemeClr val="bg1"/>
                </a:solidFill>
                <a:latin typeface="Arial" panose="020B0604020202020204" pitchFamily="34" charset="0"/>
                <a:cs typeface="Arial" panose="020B0604020202020204" pitchFamily="34" charset="0"/>
              </a:rPr>
              <a:t>Budget</a:t>
            </a:r>
            <a:endParaRPr lang="fr-FR" sz="1400" dirty="0">
              <a:solidFill>
                <a:schemeClr val="bg1"/>
              </a:solidFill>
              <a:latin typeface="Arial" panose="020B0604020202020204" pitchFamily="34" charset="0"/>
              <a:cs typeface="Arial" panose="020B0604020202020204" pitchFamily="34" charset="0"/>
            </a:endParaRPr>
          </a:p>
        </p:txBody>
      </p:sp>
      <p:sp>
        <p:nvSpPr>
          <p:cNvPr id="34" name="ZoneTexte 33"/>
          <p:cNvSpPr txBox="1"/>
          <p:nvPr/>
        </p:nvSpPr>
        <p:spPr>
          <a:xfrm>
            <a:off x="7816641" y="108187"/>
            <a:ext cx="1200235" cy="307777"/>
          </a:xfrm>
          <a:prstGeom prst="rect">
            <a:avLst/>
          </a:prstGeom>
          <a:solidFill>
            <a:schemeClr val="accent6"/>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fr-FR"/>
            </a:defPPr>
            <a:lvl1pPr algn="ctr">
              <a:defRPr sz="1400">
                <a:solidFill>
                  <a:schemeClr val="lt1"/>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dirty="0"/>
              <a:t>Annexes</a:t>
            </a:r>
          </a:p>
        </p:txBody>
      </p:sp>
      <p:sp>
        <p:nvSpPr>
          <p:cNvPr id="8" name="Shape 171"/>
          <p:cNvSpPr txBox="1">
            <a:spLocks/>
          </p:cNvSpPr>
          <p:nvPr/>
        </p:nvSpPr>
        <p:spPr>
          <a:xfrm>
            <a:off x="6274469" y="493373"/>
            <a:ext cx="3303672" cy="807634"/>
          </a:xfrm>
          <a:prstGeom prst="rect">
            <a:avLst/>
          </a:prstGeom>
        </p:spPr>
        <p:txBody>
          <a:bodyPr vert="horz" lIns="91425" tIns="91425" rIns="91425" bIns="91425" rtlCol="0" anchor="ctr"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1600" dirty="0" smtClean="0">
                <a:solidFill>
                  <a:srgbClr val="FFFFFF"/>
                </a:solidFill>
                <a:latin typeface="Arial" panose="020B0604020202020204" pitchFamily="34" charset="0"/>
                <a:cs typeface="Arial" panose="020B0604020202020204" pitchFamily="34" charset="0"/>
              </a:rPr>
              <a:t>La première exposition</a:t>
            </a:r>
            <a:r>
              <a:rPr lang="fr-FR" sz="1600" dirty="0">
                <a:solidFill>
                  <a:srgbClr val="FFFFFF"/>
                </a:solidFill>
                <a:latin typeface="Arial" panose="020B0604020202020204" pitchFamily="34" charset="0"/>
                <a:cs typeface="Arial" panose="020B0604020202020204" pitchFamily="34" charset="0"/>
              </a:rPr>
              <a:t/>
            </a:r>
            <a:br>
              <a:rPr lang="fr-FR" sz="1600" dirty="0">
                <a:solidFill>
                  <a:srgbClr val="FFFFFF"/>
                </a:solidFill>
                <a:latin typeface="Arial" panose="020B0604020202020204" pitchFamily="34" charset="0"/>
                <a:cs typeface="Arial" panose="020B0604020202020204" pitchFamily="34" charset="0"/>
              </a:rPr>
            </a:br>
            <a:endParaRPr lang="fr-FR" sz="1100" dirty="0">
              <a:solidFill>
                <a:srgbClr val="000000"/>
              </a:solidFill>
              <a:latin typeface="Arial" panose="020B0604020202020204" pitchFamily="34" charset="0"/>
              <a:cs typeface="Arial" panose="020B0604020202020204" pitchFamily="34" charset="0"/>
            </a:endParaRPr>
          </a:p>
        </p:txBody>
      </p:sp>
      <p:sp>
        <p:nvSpPr>
          <p:cNvPr id="37" name="ZoneTexte 36"/>
          <p:cNvSpPr txBox="1"/>
          <p:nvPr/>
        </p:nvSpPr>
        <p:spPr>
          <a:xfrm>
            <a:off x="5927834" y="6491457"/>
            <a:ext cx="2175646" cy="261610"/>
          </a:xfrm>
          <a:prstGeom prst="rect">
            <a:avLst/>
          </a:prstGeom>
          <a:noFill/>
        </p:spPr>
        <p:txBody>
          <a:bodyPr wrap="square" rtlCol="0">
            <a:spAutoFit/>
          </a:bodyPr>
          <a:lstStyle/>
          <a:p>
            <a:pPr algn="r"/>
            <a:r>
              <a:rPr lang="fr-FR" sz="1050" dirty="0" err="1" smtClean="0"/>
              <a:t>Utopia</a:t>
            </a:r>
            <a:r>
              <a:rPr lang="fr-FR" sz="1050" dirty="0" smtClean="0"/>
              <a:t> Novembre 20123</a:t>
            </a:r>
            <a:endParaRPr lang="fr-FR" sz="1050" dirty="0"/>
          </a:p>
        </p:txBody>
      </p:sp>
      <p:sp>
        <p:nvSpPr>
          <p:cNvPr id="29" name="ZoneTexte 28"/>
          <p:cNvSpPr txBox="1"/>
          <p:nvPr/>
        </p:nvSpPr>
        <p:spPr>
          <a:xfrm>
            <a:off x="2000198" y="124773"/>
            <a:ext cx="1478629" cy="276999"/>
          </a:xfrm>
          <a:prstGeom prst="rect">
            <a:avLst/>
          </a:prstGeom>
          <a:noFill/>
        </p:spPr>
        <p:txBody>
          <a:bodyPr wrap="square" rtlCol="0">
            <a:spAutoFit/>
          </a:bodyPr>
          <a:lstStyle/>
          <a:p>
            <a:r>
              <a:rPr lang="fr-FR" sz="1200" dirty="0" smtClean="0">
                <a:solidFill>
                  <a:schemeClr val="bg1"/>
                </a:solidFill>
                <a:latin typeface="Arial" panose="020B0604020202020204" pitchFamily="34" charset="0"/>
                <a:cs typeface="Arial" panose="020B0604020202020204" pitchFamily="34" charset="0"/>
              </a:rPr>
              <a:t>Projet</a:t>
            </a:r>
            <a:endParaRPr lang="fr-FR" sz="1200" dirty="0">
              <a:solidFill>
                <a:schemeClr val="bg1"/>
              </a:solidFill>
              <a:latin typeface="Arial" panose="020B0604020202020204" pitchFamily="34" charset="0"/>
              <a:cs typeface="Arial" panose="020B0604020202020204" pitchFamily="34" charset="0"/>
            </a:endParaRPr>
          </a:p>
        </p:txBody>
      </p:sp>
      <p:pic>
        <p:nvPicPr>
          <p:cNvPr id="35" name="Imag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703" y="856628"/>
            <a:ext cx="5727763" cy="5519164"/>
          </a:xfrm>
          <a:prstGeom prst="rect">
            <a:avLst/>
          </a:prstGeom>
        </p:spPr>
      </p:pic>
      <p:sp>
        <p:nvSpPr>
          <p:cNvPr id="36" name="ZoneTexte 35"/>
          <p:cNvSpPr txBox="1"/>
          <p:nvPr/>
        </p:nvSpPr>
        <p:spPr>
          <a:xfrm>
            <a:off x="117522" y="1003466"/>
            <a:ext cx="6156945" cy="369332"/>
          </a:xfrm>
          <a:prstGeom prst="rect">
            <a:avLst/>
          </a:prstGeom>
          <a:noFill/>
        </p:spPr>
        <p:txBody>
          <a:bodyPr wrap="square" rtlCol="0">
            <a:spAutoFit/>
          </a:bodyPr>
          <a:lstStyle/>
          <a:p>
            <a:r>
              <a:rPr lang="fr-FR" dirty="0" smtClean="0"/>
              <a:t>Une </a:t>
            </a:r>
            <a:r>
              <a:rPr lang="fr-FR" dirty="0" smtClean="0"/>
              <a:t>première réussite </a:t>
            </a:r>
            <a:r>
              <a:rPr lang="fr-FR" dirty="0" smtClean="0"/>
              <a:t>: la seconde à </a:t>
            </a:r>
            <a:r>
              <a:rPr lang="fr-FR" dirty="0" smtClean="0"/>
              <a:t>l’automne 2014</a:t>
            </a:r>
            <a:endParaRPr lang="fr-FR" dirty="0"/>
          </a:p>
        </p:txBody>
      </p:sp>
    </p:spTree>
    <p:extLst>
      <p:ext uri="{BB962C8B-B14F-4D97-AF65-F5344CB8AC3E}">
        <p14:creationId xmlns:p14="http://schemas.microsoft.com/office/powerpoint/2010/main" val="654664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558129">
            <a:off x="3202253" y="-806126"/>
            <a:ext cx="3180604" cy="4535606"/>
          </a:xfrm>
          <a:prstGeom prst="rect">
            <a:avLst/>
          </a:prstGeom>
        </p:spPr>
      </p:pic>
      <p:sp>
        <p:nvSpPr>
          <p:cNvPr id="21" name="Rectangle 20"/>
          <p:cNvSpPr/>
          <p:nvPr/>
        </p:nvSpPr>
        <p:spPr>
          <a:xfrm>
            <a:off x="6274468" y="525773"/>
            <a:ext cx="2742407" cy="661711"/>
          </a:xfrm>
          <a:prstGeom prst="rect">
            <a:avLst/>
          </a:prstGeom>
          <a:solidFill>
            <a:schemeClr val="accent6"/>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fr-FR"/>
          </a:p>
        </p:txBody>
      </p:sp>
      <p:sp>
        <p:nvSpPr>
          <p:cNvPr id="22" name="Signalisation droite 33"/>
          <p:cNvSpPr/>
          <p:nvPr/>
        </p:nvSpPr>
        <p:spPr>
          <a:xfrm>
            <a:off x="7171605" y="0"/>
            <a:ext cx="1999051" cy="500852"/>
          </a:xfrm>
          <a:prstGeom prst="homePlate">
            <a:avLst/>
          </a:prstGeom>
          <a:solidFill>
            <a:schemeClr val="accent6"/>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3" name="Signalisation droite 34"/>
          <p:cNvSpPr/>
          <p:nvPr/>
        </p:nvSpPr>
        <p:spPr>
          <a:xfrm>
            <a:off x="6274469" y="0"/>
            <a:ext cx="1500758" cy="500852"/>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b="1" dirty="0">
              <a:latin typeface="Arial" panose="020B0604020202020204" pitchFamily="34" charset="0"/>
              <a:cs typeface="Arial" panose="020B0604020202020204" pitchFamily="34" charset="0"/>
            </a:endParaRPr>
          </a:p>
        </p:txBody>
      </p:sp>
      <p:sp>
        <p:nvSpPr>
          <p:cNvPr id="24" name="Signalisation droite 35"/>
          <p:cNvSpPr/>
          <p:nvPr/>
        </p:nvSpPr>
        <p:spPr>
          <a:xfrm>
            <a:off x="4362637" y="0"/>
            <a:ext cx="2183452" cy="500852"/>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200">
              <a:latin typeface="Arial" panose="020B0604020202020204" pitchFamily="34" charset="0"/>
              <a:cs typeface="Arial" panose="020B0604020202020204" pitchFamily="34" charset="0"/>
            </a:endParaRPr>
          </a:p>
        </p:txBody>
      </p:sp>
      <p:sp>
        <p:nvSpPr>
          <p:cNvPr id="25" name="Signalisation droite 36"/>
          <p:cNvSpPr/>
          <p:nvPr/>
        </p:nvSpPr>
        <p:spPr>
          <a:xfrm>
            <a:off x="2992408" y="-5725"/>
            <a:ext cx="2053162" cy="506577"/>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200" dirty="0">
              <a:latin typeface="Arial" panose="020B0604020202020204" pitchFamily="34" charset="0"/>
              <a:cs typeface="Arial" panose="020B0604020202020204" pitchFamily="34" charset="0"/>
            </a:endParaRPr>
          </a:p>
        </p:txBody>
      </p:sp>
      <p:sp>
        <p:nvSpPr>
          <p:cNvPr id="26" name="Signalisation droite 37"/>
          <p:cNvSpPr/>
          <p:nvPr/>
        </p:nvSpPr>
        <p:spPr>
          <a:xfrm>
            <a:off x="1465272" y="-1"/>
            <a:ext cx="2013555" cy="500853"/>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7" name="Signalisation droite 38"/>
          <p:cNvSpPr/>
          <p:nvPr/>
        </p:nvSpPr>
        <p:spPr>
          <a:xfrm>
            <a:off x="-1" y="0"/>
            <a:ext cx="1899237" cy="500852"/>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8" name="ZoneTexte 27"/>
          <p:cNvSpPr txBox="1"/>
          <p:nvPr/>
        </p:nvSpPr>
        <p:spPr>
          <a:xfrm>
            <a:off x="41848" y="108188"/>
            <a:ext cx="1009712" cy="276999"/>
          </a:xfrm>
          <a:prstGeom prst="rect">
            <a:avLst/>
          </a:prstGeom>
          <a:noFill/>
        </p:spPr>
        <p:txBody>
          <a:bodyPr wrap="square" rtlCol="0">
            <a:spAutoFit/>
          </a:bodyPr>
          <a:lstStyle>
            <a:defPPr>
              <a:defRPr lang="fr-FR"/>
            </a:defPPr>
            <a:lvl1pPr>
              <a:defRPr sz="1200">
                <a:solidFill>
                  <a:schemeClr val="bg1"/>
                </a:solidFill>
                <a:latin typeface="Arial" panose="020B0604020202020204" pitchFamily="34" charset="0"/>
                <a:cs typeface="Arial" panose="020B0604020202020204" pitchFamily="34" charset="0"/>
              </a:defRPr>
            </a:lvl1pPr>
          </a:lstStyle>
          <a:p>
            <a:r>
              <a:rPr lang="fr-FR" dirty="0"/>
              <a:t>Situation </a:t>
            </a:r>
          </a:p>
        </p:txBody>
      </p:sp>
      <p:sp>
        <p:nvSpPr>
          <p:cNvPr id="31" name="ZoneTexte 30"/>
          <p:cNvSpPr txBox="1"/>
          <p:nvPr/>
        </p:nvSpPr>
        <p:spPr>
          <a:xfrm>
            <a:off x="3588830" y="124773"/>
            <a:ext cx="1478629" cy="276999"/>
          </a:xfrm>
          <a:prstGeom prst="rect">
            <a:avLst/>
          </a:prstGeom>
          <a:noFill/>
        </p:spPr>
        <p:txBody>
          <a:bodyPr wrap="square" rtlCol="0">
            <a:spAutoFit/>
          </a:bodyPr>
          <a:lstStyle/>
          <a:p>
            <a:r>
              <a:rPr lang="fr-FR" sz="1200" dirty="0" smtClean="0">
                <a:solidFill>
                  <a:schemeClr val="bg1"/>
                </a:solidFill>
                <a:latin typeface="Arial" panose="020B0604020202020204" pitchFamily="34" charset="0"/>
                <a:cs typeface="Arial" panose="020B0604020202020204" pitchFamily="34" charset="0"/>
              </a:rPr>
              <a:t>Avancement</a:t>
            </a:r>
            <a:endParaRPr lang="fr-FR" sz="1200" dirty="0">
              <a:solidFill>
                <a:schemeClr val="bg1"/>
              </a:solidFill>
              <a:latin typeface="Arial" panose="020B0604020202020204" pitchFamily="34" charset="0"/>
              <a:cs typeface="Arial" panose="020B0604020202020204" pitchFamily="34" charset="0"/>
            </a:endParaRPr>
          </a:p>
        </p:txBody>
      </p:sp>
      <p:sp>
        <p:nvSpPr>
          <p:cNvPr id="32" name="ZoneTexte 31"/>
          <p:cNvSpPr txBox="1"/>
          <p:nvPr/>
        </p:nvSpPr>
        <p:spPr>
          <a:xfrm>
            <a:off x="4998434" y="124773"/>
            <a:ext cx="1478629" cy="276999"/>
          </a:xfrm>
          <a:prstGeom prst="rect">
            <a:avLst/>
          </a:prstGeom>
          <a:noFill/>
        </p:spPr>
        <p:txBody>
          <a:bodyPr wrap="square" rtlCol="0">
            <a:spAutoFit/>
          </a:bodyPr>
          <a:lstStyle/>
          <a:p>
            <a:r>
              <a:rPr lang="fr-FR" sz="1200" dirty="0" smtClean="0">
                <a:solidFill>
                  <a:schemeClr val="bg1"/>
                </a:solidFill>
                <a:latin typeface="Arial" panose="020B0604020202020204" pitchFamily="34" charset="0"/>
                <a:cs typeface="Arial" panose="020B0604020202020204" pitchFamily="34" charset="0"/>
              </a:rPr>
              <a:t>Intervenants</a:t>
            </a:r>
            <a:endParaRPr lang="fr-FR" sz="1200" dirty="0">
              <a:solidFill>
                <a:schemeClr val="bg1"/>
              </a:solidFill>
              <a:latin typeface="Arial" panose="020B0604020202020204" pitchFamily="34" charset="0"/>
              <a:cs typeface="Arial" panose="020B0604020202020204" pitchFamily="34" charset="0"/>
            </a:endParaRPr>
          </a:p>
        </p:txBody>
      </p:sp>
      <p:sp>
        <p:nvSpPr>
          <p:cNvPr id="33" name="ZoneTexte 32"/>
          <p:cNvSpPr txBox="1"/>
          <p:nvPr/>
        </p:nvSpPr>
        <p:spPr>
          <a:xfrm>
            <a:off x="6656091" y="124387"/>
            <a:ext cx="867565" cy="307777"/>
          </a:xfrm>
          <a:prstGeom prst="rect">
            <a:avLst/>
          </a:prstGeom>
          <a:noFill/>
        </p:spPr>
        <p:txBody>
          <a:bodyPr wrap="square" rtlCol="0">
            <a:spAutoFit/>
          </a:bodyPr>
          <a:lstStyle/>
          <a:p>
            <a:r>
              <a:rPr lang="fr-FR" sz="1400" dirty="0" smtClean="0">
                <a:solidFill>
                  <a:schemeClr val="bg1"/>
                </a:solidFill>
                <a:latin typeface="Arial" panose="020B0604020202020204" pitchFamily="34" charset="0"/>
                <a:cs typeface="Arial" panose="020B0604020202020204" pitchFamily="34" charset="0"/>
              </a:rPr>
              <a:t>Budget</a:t>
            </a:r>
            <a:endParaRPr lang="fr-FR" sz="1400" dirty="0">
              <a:solidFill>
                <a:schemeClr val="bg1"/>
              </a:solidFill>
              <a:latin typeface="Arial" panose="020B0604020202020204" pitchFamily="34" charset="0"/>
              <a:cs typeface="Arial" panose="020B0604020202020204" pitchFamily="34" charset="0"/>
            </a:endParaRPr>
          </a:p>
        </p:txBody>
      </p:sp>
      <p:sp>
        <p:nvSpPr>
          <p:cNvPr id="34" name="ZoneTexte 33"/>
          <p:cNvSpPr txBox="1"/>
          <p:nvPr/>
        </p:nvSpPr>
        <p:spPr>
          <a:xfrm>
            <a:off x="7816641" y="108187"/>
            <a:ext cx="1200235" cy="307777"/>
          </a:xfrm>
          <a:prstGeom prst="rect">
            <a:avLst/>
          </a:prstGeom>
          <a:solidFill>
            <a:schemeClr val="accent6"/>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fr-FR"/>
            </a:defPPr>
            <a:lvl1pPr algn="ctr">
              <a:defRPr sz="1400">
                <a:solidFill>
                  <a:schemeClr val="lt1"/>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dirty="0"/>
              <a:t>Annexes</a:t>
            </a:r>
          </a:p>
        </p:txBody>
      </p:sp>
      <p:sp>
        <p:nvSpPr>
          <p:cNvPr id="8" name="Shape 171"/>
          <p:cNvSpPr txBox="1">
            <a:spLocks/>
          </p:cNvSpPr>
          <p:nvPr/>
        </p:nvSpPr>
        <p:spPr>
          <a:xfrm>
            <a:off x="6274469" y="493373"/>
            <a:ext cx="3303672" cy="807634"/>
          </a:xfrm>
          <a:prstGeom prst="rect">
            <a:avLst/>
          </a:prstGeom>
        </p:spPr>
        <p:txBody>
          <a:bodyPr vert="horz" lIns="91425" tIns="91425" rIns="91425" bIns="91425" rtlCol="0" anchor="ctr"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1600" dirty="0" smtClean="0">
                <a:solidFill>
                  <a:srgbClr val="FFFFFF"/>
                </a:solidFill>
                <a:latin typeface="Arial" panose="020B0604020202020204" pitchFamily="34" charset="0"/>
                <a:cs typeface="Arial" panose="020B0604020202020204" pitchFamily="34" charset="0"/>
              </a:rPr>
              <a:t>Plans</a:t>
            </a:r>
            <a:r>
              <a:rPr lang="fr-FR" sz="1600" dirty="0">
                <a:solidFill>
                  <a:srgbClr val="FFFFFF"/>
                </a:solidFill>
                <a:latin typeface="Arial" panose="020B0604020202020204" pitchFamily="34" charset="0"/>
                <a:cs typeface="Arial" panose="020B0604020202020204" pitchFamily="34" charset="0"/>
              </a:rPr>
              <a:t/>
            </a:r>
            <a:br>
              <a:rPr lang="fr-FR" sz="1600" dirty="0">
                <a:solidFill>
                  <a:srgbClr val="FFFFFF"/>
                </a:solidFill>
                <a:latin typeface="Arial" panose="020B0604020202020204" pitchFamily="34" charset="0"/>
                <a:cs typeface="Arial" panose="020B0604020202020204" pitchFamily="34" charset="0"/>
              </a:rPr>
            </a:br>
            <a:endParaRPr lang="fr-FR" sz="1100" dirty="0">
              <a:solidFill>
                <a:srgbClr val="000000"/>
              </a:solidFill>
              <a:latin typeface="Arial" panose="020B0604020202020204" pitchFamily="34" charset="0"/>
              <a:cs typeface="Arial" panose="020B0604020202020204" pitchFamily="34" charset="0"/>
            </a:endParaRPr>
          </a:p>
        </p:txBody>
      </p:sp>
      <p:sp>
        <p:nvSpPr>
          <p:cNvPr id="37" name="ZoneTexte 36"/>
          <p:cNvSpPr txBox="1"/>
          <p:nvPr/>
        </p:nvSpPr>
        <p:spPr>
          <a:xfrm>
            <a:off x="5927834" y="6491457"/>
            <a:ext cx="2175646" cy="261610"/>
          </a:xfrm>
          <a:prstGeom prst="rect">
            <a:avLst/>
          </a:prstGeom>
          <a:noFill/>
        </p:spPr>
        <p:txBody>
          <a:bodyPr wrap="square" rtlCol="0">
            <a:spAutoFit/>
          </a:bodyPr>
          <a:lstStyle/>
          <a:p>
            <a:pPr algn="r"/>
            <a:r>
              <a:rPr lang="fr-FR" sz="1050" dirty="0" err="1" smtClean="0"/>
              <a:t>Utopia</a:t>
            </a:r>
            <a:r>
              <a:rPr lang="fr-FR" sz="1050" dirty="0" smtClean="0"/>
              <a:t> Novembre 20123</a:t>
            </a:r>
            <a:endParaRPr lang="fr-FR" sz="1050" dirty="0"/>
          </a:p>
        </p:txBody>
      </p:sp>
      <p:sp>
        <p:nvSpPr>
          <p:cNvPr id="29" name="ZoneTexte 28"/>
          <p:cNvSpPr txBox="1"/>
          <p:nvPr/>
        </p:nvSpPr>
        <p:spPr>
          <a:xfrm>
            <a:off x="2000198" y="124773"/>
            <a:ext cx="1478629" cy="276999"/>
          </a:xfrm>
          <a:prstGeom prst="rect">
            <a:avLst/>
          </a:prstGeom>
          <a:noFill/>
        </p:spPr>
        <p:txBody>
          <a:bodyPr wrap="square" rtlCol="0">
            <a:spAutoFit/>
          </a:bodyPr>
          <a:lstStyle/>
          <a:p>
            <a:r>
              <a:rPr lang="fr-FR" sz="1200" dirty="0" smtClean="0">
                <a:solidFill>
                  <a:schemeClr val="bg1"/>
                </a:solidFill>
                <a:latin typeface="Arial" panose="020B0604020202020204" pitchFamily="34" charset="0"/>
                <a:cs typeface="Arial" panose="020B0604020202020204" pitchFamily="34" charset="0"/>
              </a:rPr>
              <a:t>Projet</a:t>
            </a:r>
            <a:endParaRPr lang="fr-FR" sz="1200" dirty="0">
              <a:solidFill>
                <a:schemeClr val="bg1"/>
              </a:solidFill>
              <a:latin typeface="Arial" panose="020B0604020202020204" pitchFamily="34" charset="0"/>
              <a:cs typeface="Arial" panose="020B0604020202020204" pitchFamily="34" charset="0"/>
            </a:endParaRPr>
          </a:p>
        </p:txBody>
      </p:sp>
      <p:sp>
        <p:nvSpPr>
          <p:cNvPr id="36" name="ZoneTexte 35"/>
          <p:cNvSpPr txBox="1"/>
          <p:nvPr/>
        </p:nvSpPr>
        <p:spPr>
          <a:xfrm>
            <a:off x="88715" y="931675"/>
            <a:ext cx="6156945" cy="369332"/>
          </a:xfrm>
          <a:prstGeom prst="rect">
            <a:avLst/>
          </a:prstGeom>
          <a:noFill/>
        </p:spPr>
        <p:txBody>
          <a:bodyPr wrap="square" rtlCol="0">
            <a:spAutoFit/>
          </a:bodyPr>
          <a:lstStyle/>
          <a:p>
            <a:r>
              <a:rPr lang="fr-FR" dirty="0" smtClean="0"/>
              <a:t>Situation RDC 1</a:t>
            </a:r>
            <a:r>
              <a:rPr lang="fr-FR" baseline="30000" dirty="0" smtClean="0"/>
              <a:t>ER</a:t>
            </a:r>
            <a:r>
              <a:rPr lang="fr-FR" dirty="0" smtClean="0"/>
              <a:t> SECOND….</a:t>
            </a:r>
            <a:endParaRPr lang="fr-FR" dirty="0"/>
          </a:p>
        </p:txBody>
      </p:sp>
      <p:pic>
        <p:nvPicPr>
          <p:cNvPr id="19" name="Imag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652" y="1461677"/>
            <a:ext cx="5978008" cy="4453380"/>
          </a:xfrm>
          <a:prstGeom prst="rect">
            <a:avLst/>
          </a:prstGeom>
        </p:spPr>
      </p:pic>
      <p:pic>
        <p:nvPicPr>
          <p:cNvPr id="20" name="Imag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197" y="2177755"/>
            <a:ext cx="6214651" cy="4871272"/>
          </a:xfrm>
          <a:prstGeom prst="rect">
            <a:avLst/>
          </a:prstGeom>
        </p:spPr>
      </p:pic>
      <p:pic>
        <p:nvPicPr>
          <p:cNvPr id="30" name="Imag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45792" y="1875412"/>
            <a:ext cx="6383854" cy="4755719"/>
          </a:xfrm>
          <a:prstGeom prst="rect">
            <a:avLst/>
          </a:prstGeom>
        </p:spPr>
      </p:pic>
    </p:spTree>
    <p:extLst>
      <p:ext uri="{BB962C8B-B14F-4D97-AF65-F5344CB8AC3E}">
        <p14:creationId xmlns:p14="http://schemas.microsoft.com/office/powerpoint/2010/main" val="345492583"/>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21" name="Rectangle 20"/>
          <p:cNvSpPr/>
          <p:nvPr/>
        </p:nvSpPr>
        <p:spPr>
          <a:xfrm>
            <a:off x="6274468" y="525773"/>
            <a:ext cx="2742407" cy="661711"/>
          </a:xfrm>
          <a:prstGeom prst="rect">
            <a:avLst/>
          </a:prstGeom>
          <a:solidFill>
            <a:schemeClr val="accent6"/>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fr-FR"/>
          </a:p>
        </p:txBody>
      </p:sp>
      <p:sp>
        <p:nvSpPr>
          <p:cNvPr id="22" name="Signalisation droite 33"/>
          <p:cNvSpPr/>
          <p:nvPr/>
        </p:nvSpPr>
        <p:spPr>
          <a:xfrm>
            <a:off x="7171605" y="0"/>
            <a:ext cx="1999051" cy="500852"/>
          </a:xfrm>
          <a:prstGeom prst="homePlate">
            <a:avLst/>
          </a:prstGeom>
          <a:solidFill>
            <a:schemeClr val="accent6"/>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3" name="Signalisation droite 34"/>
          <p:cNvSpPr/>
          <p:nvPr/>
        </p:nvSpPr>
        <p:spPr>
          <a:xfrm>
            <a:off x="6274469" y="0"/>
            <a:ext cx="1500758" cy="500852"/>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b="1" dirty="0">
              <a:latin typeface="Arial" panose="020B0604020202020204" pitchFamily="34" charset="0"/>
              <a:cs typeface="Arial" panose="020B0604020202020204" pitchFamily="34" charset="0"/>
            </a:endParaRPr>
          </a:p>
        </p:txBody>
      </p:sp>
      <p:sp>
        <p:nvSpPr>
          <p:cNvPr id="24" name="Signalisation droite 35"/>
          <p:cNvSpPr/>
          <p:nvPr/>
        </p:nvSpPr>
        <p:spPr>
          <a:xfrm>
            <a:off x="4362637" y="0"/>
            <a:ext cx="2183452" cy="500852"/>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200">
              <a:latin typeface="Arial" panose="020B0604020202020204" pitchFamily="34" charset="0"/>
              <a:cs typeface="Arial" panose="020B0604020202020204" pitchFamily="34" charset="0"/>
            </a:endParaRPr>
          </a:p>
        </p:txBody>
      </p:sp>
      <p:sp>
        <p:nvSpPr>
          <p:cNvPr id="25" name="Signalisation droite 36"/>
          <p:cNvSpPr/>
          <p:nvPr/>
        </p:nvSpPr>
        <p:spPr>
          <a:xfrm>
            <a:off x="2992408" y="-5725"/>
            <a:ext cx="2053162" cy="506577"/>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200" dirty="0">
              <a:latin typeface="Arial" panose="020B0604020202020204" pitchFamily="34" charset="0"/>
              <a:cs typeface="Arial" panose="020B0604020202020204" pitchFamily="34" charset="0"/>
            </a:endParaRPr>
          </a:p>
        </p:txBody>
      </p:sp>
      <p:sp>
        <p:nvSpPr>
          <p:cNvPr id="26" name="Signalisation droite 37"/>
          <p:cNvSpPr/>
          <p:nvPr/>
        </p:nvSpPr>
        <p:spPr>
          <a:xfrm>
            <a:off x="1465272" y="-1"/>
            <a:ext cx="2013555" cy="500853"/>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7" name="Signalisation droite 38"/>
          <p:cNvSpPr/>
          <p:nvPr/>
        </p:nvSpPr>
        <p:spPr>
          <a:xfrm>
            <a:off x="-1" y="0"/>
            <a:ext cx="1899237" cy="500852"/>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8" name="ZoneTexte 27"/>
          <p:cNvSpPr txBox="1"/>
          <p:nvPr/>
        </p:nvSpPr>
        <p:spPr>
          <a:xfrm>
            <a:off x="41848" y="108188"/>
            <a:ext cx="1009712" cy="276999"/>
          </a:xfrm>
          <a:prstGeom prst="rect">
            <a:avLst/>
          </a:prstGeom>
          <a:noFill/>
        </p:spPr>
        <p:txBody>
          <a:bodyPr wrap="square" rtlCol="0">
            <a:spAutoFit/>
          </a:bodyPr>
          <a:lstStyle>
            <a:defPPr>
              <a:defRPr lang="fr-FR"/>
            </a:defPPr>
            <a:lvl1pPr>
              <a:defRPr sz="1200">
                <a:solidFill>
                  <a:schemeClr val="bg1"/>
                </a:solidFill>
                <a:latin typeface="Arial" panose="020B0604020202020204" pitchFamily="34" charset="0"/>
                <a:cs typeface="Arial" panose="020B0604020202020204" pitchFamily="34" charset="0"/>
              </a:defRPr>
            </a:lvl1pPr>
          </a:lstStyle>
          <a:p>
            <a:r>
              <a:rPr lang="fr-FR" dirty="0"/>
              <a:t>Situation </a:t>
            </a:r>
          </a:p>
        </p:txBody>
      </p:sp>
      <p:sp>
        <p:nvSpPr>
          <p:cNvPr id="31" name="ZoneTexte 30"/>
          <p:cNvSpPr txBox="1"/>
          <p:nvPr/>
        </p:nvSpPr>
        <p:spPr>
          <a:xfrm>
            <a:off x="3588830" y="124773"/>
            <a:ext cx="1478629" cy="276999"/>
          </a:xfrm>
          <a:prstGeom prst="rect">
            <a:avLst/>
          </a:prstGeom>
          <a:noFill/>
        </p:spPr>
        <p:txBody>
          <a:bodyPr wrap="square" rtlCol="0">
            <a:spAutoFit/>
          </a:bodyPr>
          <a:lstStyle/>
          <a:p>
            <a:r>
              <a:rPr lang="fr-FR" sz="1200" dirty="0" smtClean="0">
                <a:solidFill>
                  <a:schemeClr val="bg1"/>
                </a:solidFill>
                <a:latin typeface="Arial" panose="020B0604020202020204" pitchFamily="34" charset="0"/>
                <a:cs typeface="Arial" panose="020B0604020202020204" pitchFamily="34" charset="0"/>
              </a:rPr>
              <a:t>Avancement</a:t>
            </a:r>
            <a:endParaRPr lang="fr-FR" sz="1200" dirty="0">
              <a:solidFill>
                <a:schemeClr val="bg1"/>
              </a:solidFill>
              <a:latin typeface="Arial" panose="020B0604020202020204" pitchFamily="34" charset="0"/>
              <a:cs typeface="Arial" panose="020B0604020202020204" pitchFamily="34" charset="0"/>
            </a:endParaRPr>
          </a:p>
        </p:txBody>
      </p:sp>
      <p:sp>
        <p:nvSpPr>
          <p:cNvPr id="32" name="ZoneTexte 31"/>
          <p:cNvSpPr txBox="1"/>
          <p:nvPr/>
        </p:nvSpPr>
        <p:spPr>
          <a:xfrm>
            <a:off x="4998434" y="124773"/>
            <a:ext cx="1478629" cy="276999"/>
          </a:xfrm>
          <a:prstGeom prst="rect">
            <a:avLst/>
          </a:prstGeom>
          <a:noFill/>
        </p:spPr>
        <p:txBody>
          <a:bodyPr wrap="square" rtlCol="0">
            <a:spAutoFit/>
          </a:bodyPr>
          <a:lstStyle/>
          <a:p>
            <a:r>
              <a:rPr lang="fr-FR" sz="1200" dirty="0" smtClean="0">
                <a:solidFill>
                  <a:schemeClr val="bg1"/>
                </a:solidFill>
                <a:latin typeface="Arial" panose="020B0604020202020204" pitchFamily="34" charset="0"/>
                <a:cs typeface="Arial" panose="020B0604020202020204" pitchFamily="34" charset="0"/>
              </a:rPr>
              <a:t>Intervenants</a:t>
            </a:r>
            <a:endParaRPr lang="fr-FR" sz="1200" dirty="0">
              <a:solidFill>
                <a:schemeClr val="bg1"/>
              </a:solidFill>
              <a:latin typeface="Arial" panose="020B0604020202020204" pitchFamily="34" charset="0"/>
              <a:cs typeface="Arial" panose="020B0604020202020204" pitchFamily="34" charset="0"/>
            </a:endParaRPr>
          </a:p>
        </p:txBody>
      </p:sp>
      <p:sp>
        <p:nvSpPr>
          <p:cNvPr id="33" name="ZoneTexte 32"/>
          <p:cNvSpPr txBox="1"/>
          <p:nvPr/>
        </p:nvSpPr>
        <p:spPr>
          <a:xfrm>
            <a:off x="6656091" y="124387"/>
            <a:ext cx="867565" cy="307777"/>
          </a:xfrm>
          <a:prstGeom prst="rect">
            <a:avLst/>
          </a:prstGeom>
          <a:noFill/>
        </p:spPr>
        <p:txBody>
          <a:bodyPr wrap="square" rtlCol="0">
            <a:spAutoFit/>
          </a:bodyPr>
          <a:lstStyle/>
          <a:p>
            <a:r>
              <a:rPr lang="fr-FR" sz="1400" dirty="0" smtClean="0">
                <a:solidFill>
                  <a:schemeClr val="bg1"/>
                </a:solidFill>
                <a:latin typeface="Arial" panose="020B0604020202020204" pitchFamily="34" charset="0"/>
                <a:cs typeface="Arial" panose="020B0604020202020204" pitchFamily="34" charset="0"/>
              </a:rPr>
              <a:t>Budget</a:t>
            </a:r>
            <a:endParaRPr lang="fr-FR" sz="1400" dirty="0">
              <a:solidFill>
                <a:schemeClr val="bg1"/>
              </a:solidFill>
              <a:latin typeface="Arial" panose="020B0604020202020204" pitchFamily="34" charset="0"/>
              <a:cs typeface="Arial" panose="020B0604020202020204" pitchFamily="34" charset="0"/>
            </a:endParaRPr>
          </a:p>
        </p:txBody>
      </p:sp>
      <p:sp>
        <p:nvSpPr>
          <p:cNvPr id="34" name="ZoneTexte 33"/>
          <p:cNvSpPr txBox="1"/>
          <p:nvPr/>
        </p:nvSpPr>
        <p:spPr>
          <a:xfrm>
            <a:off x="7816641" y="108187"/>
            <a:ext cx="1200235" cy="307777"/>
          </a:xfrm>
          <a:prstGeom prst="rect">
            <a:avLst/>
          </a:prstGeom>
          <a:solidFill>
            <a:schemeClr val="accent6"/>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fr-FR"/>
            </a:defPPr>
            <a:lvl1pPr algn="ctr">
              <a:defRPr sz="1400">
                <a:solidFill>
                  <a:schemeClr val="lt1"/>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dirty="0"/>
              <a:t>Annexes</a:t>
            </a:r>
          </a:p>
        </p:txBody>
      </p:sp>
      <p:sp>
        <p:nvSpPr>
          <p:cNvPr id="8" name="Shape 171"/>
          <p:cNvSpPr txBox="1">
            <a:spLocks/>
          </p:cNvSpPr>
          <p:nvPr/>
        </p:nvSpPr>
        <p:spPr>
          <a:xfrm>
            <a:off x="6274469" y="493373"/>
            <a:ext cx="3303672" cy="807634"/>
          </a:xfrm>
          <a:prstGeom prst="rect">
            <a:avLst/>
          </a:prstGeom>
        </p:spPr>
        <p:txBody>
          <a:bodyPr vert="horz" lIns="91425" tIns="91425" rIns="91425" bIns="91425" rtlCol="0" anchor="ctr"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1600" dirty="0" smtClean="0">
                <a:solidFill>
                  <a:srgbClr val="FFFFFF"/>
                </a:solidFill>
                <a:latin typeface="Arial" panose="020B0604020202020204" pitchFamily="34" charset="0"/>
                <a:cs typeface="Arial" panose="020B0604020202020204" pitchFamily="34" charset="0"/>
              </a:rPr>
              <a:t>A venir</a:t>
            </a:r>
            <a:r>
              <a:rPr lang="fr-FR" sz="1600" dirty="0">
                <a:solidFill>
                  <a:srgbClr val="FFFFFF"/>
                </a:solidFill>
                <a:latin typeface="Arial" panose="020B0604020202020204" pitchFamily="34" charset="0"/>
                <a:cs typeface="Arial" panose="020B0604020202020204" pitchFamily="34" charset="0"/>
              </a:rPr>
              <a:t/>
            </a:r>
            <a:br>
              <a:rPr lang="fr-FR" sz="1600" dirty="0">
                <a:solidFill>
                  <a:srgbClr val="FFFFFF"/>
                </a:solidFill>
                <a:latin typeface="Arial" panose="020B0604020202020204" pitchFamily="34" charset="0"/>
                <a:cs typeface="Arial" panose="020B0604020202020204" pitchFamily="34" charset="0"/>
              </a:rPr>
            </a:br>
            <a:endParaRPr lang="fr-FR" sz="1100" dirty="0">
              <a:solidFill>
                <a:srgbClr val="000000"/>
              </a:solidFill>
              <a:latin typeface="Arial" panose="020B0604020202020204" pitchFamily="34" charset="0"/>
              <a:cs typeface="Arial" panose="020B0604020202020204" pitchFamily="34" charset="0"/>
            </a:endParaRPr>
          </a:p>
        </p:txBody>
      </p:sp>
      <p:sp>
        <p:nvSpPr>
          <p:cNvPr id="37" name="ZoneTexte 36"/>
          <p:cNvSpPr txBox="1"/>
          <p:nvPr/>
        </p:nvSpPr>
        <p:spPr>
          <a:xfrm>
            <a:off x="5927834" y="6491457"/>
            <a:ext cx="2175646" cy="261610"/>
          </a:xfrm>
          <a:prstGeom prst="rect">
            <a:avLst/>
          </a:prstGeom>
          <a:noFill/>
        </p:spPr>
        <p:txBody>
          <a:bodyPr wrap="square" rtlCol="0">
            <a:spAutoFit/>
          </a:bodyPr>
          <a:lstStyle/>
          <a:p>
            <a:pPr algn="r"/>
            <a:r>
              <a:rPr lang="fr-FR" sz="1050" dirty="0" err="1" smtClean="0"/>
              <a:t>Utopia</a:t>
            </a:r>
            <a:r>
              <a:rPr lang="fr-FR" sz="1050" dirty="0" smtClean="0"/>
              <a:t> Novembre 20123</a:t>
            </a:r>
            <a:endParaRPr lang="fr-FR" sz="1050" dirty="0"/>
          </a:p>
        </p:txBody>
      </p:sp>
      <p:sp>
        <p:nvSpPr>
          <p:cNvPr id="29" name="ZoneTexte 28"/>
          <p:cNvSpPr txBox="1"/>
          <p:nvPr/>
        </p:nvSpPr>
        <p:spPr>
          <a:xfrm>
            <a:off x="2000198" y="124773"/>
            <a:ext cx="1478629" cy="276999"/>
          </a:xfrm>
          <a:prstGeom prst="rect">
            <a:avLst/>
          </a:prstGeom>
          <a:noFill/>
        </p:spPr>
        <p:txBody>
          <a:bodyPr wrap="square" rtlCol="0">
            <a:spAutoFit/>
          </a:bodyPr>
          <a:lstStyle/>
          <a:p>
            <a:r>
              <a:rPr lang="fr-FR" sz="1200" dirty="0" smtClean="0">
                <a:solidFill>
                  <a:schemeClr val="bg1"/>
                </a:solidFill>
                <a:latin typeface="Arial" panose="020B0604020202020204" pitchFamily="34" charset="0"/>
                <a:cs typeface="Arial" panose="020B0604020202020204" pitchFamily="34" charset="0"/>
              </a:rPr>
              <a:t>Projet</a:t>
            </a:r>
            <a:endParaRPr lang="fr-FR" sz="1200" dirty="0">
              <a:solidFill>
                <a:schemeClr val="bg1"/>
              </a:solidFill>
              <a:latin typeface="Arial" panose="020B0604020202020204" pitchFamily="34" charset="0"/>
              <a:cs typeface="Arial" panose="020B0604020202020204" pitchFamily="34" charset="0"/>
            </a:endParaRPr>
          </a:p>
        </p:txBody>
      </p:sp>
      <p:sp>
        <p:nvSpPr>
          <p:cNvPr id="19" name="ZoneTexte 18"/>
          <p:cNvSpPr txBox="1"/>
          <p:nvPr/>
        </p:nvSpPr>
        <p:spPr>
          <a:xfrm>
            <a:off x="117522" y="1003466"/>
            <a:ext cx="6156945" cy="3139321"/>
          </a:xfrm>
          <a:prstGeom prst="rect">
            <a:avLst/>
          </a:prstGeom>
          <a:noFill/>
        </p:spPr>
        <p:txBody>
          <a:bodyPr wrap="square" rtlCol="0">
            <a:spAutoFit/>
          </a:bodyPr>
          <a:lstStyle/>
          <a:p>
            <a:pPr marL="285750" indent="-285750">
              <a:buFont typeface="Arial" panose="020B0604020202020204" pitchFamily="34" charset="0"/>
              <a:buChar char="•"/>
            </a:pPr>
            <a:r>
              <a:rPr lang="fr-FR" dirty="0" smtClean="0"/>
              <a:t>Formalisation des contrats</a:t>
            </a:r>
          </a:p>
          <a:p>
            <a:pPr marL="285750" indent="-285750">
              <a:buFont typeface="Arial" panose="020B0604020202020204" pitchFamily="34" charset="0"/>
              <a:buChar char="•"/>
            </a:pPr>
            <a:r>
              <a:rPr lang="fr-FR" dirty="0"/>
              <a:t>L’atelier dans la </a:t>
            </a:r>
            <a:r>
              <a:rPr lang="fr-FR" dirty="0" smtClean="0"/>
              <a:t>propriété</a:t>
            </a:r>
          </a:p>
          <a:p>
            <a:pPr marL="285750" indent="-285750">
              <a:buFont typeface="Arial" panose="020B0604020202020204" pitchFamily="34" charset="0"/>
              <a:buChar char="•"/>
            </a:pPr>
            <a:r>
              <a:rPr lang="fr-FR" dirty="0"/>
              <a:t>Planning des travaux et des </a:t>
            </a:r>
            <a:r>
              <a:rPr lang="fr-FR" dirty="0" smtClean="0"/>
              <a:t>inaugurations</a:t>
            </a:r>
          </a:p>
          <a:p>
            <a:pPr marL="285750" indent="-285750">
              <a:buFont typeface="Arial" panose="020B0604020202020204" pitchFamily="34" charset="0"/>
              <a:buChar char="•"/>
            </a:pPr>
            <a:r>
              <a:rPr lang="fr-FR" dirty="0" smtClean="0"/>
              <a:t>Plan des travaux</a:t>
            </a:r>
          </a:p>
          <a:p>
            <a:pPr marL="285750" indent="-285750">
              <a:buFont typeface="Arial" panose="020B0604020202020204" pitchFamily="34" charset="0"/>
              <a:buChar char="•"/>
            </a:pPr>
            <a:r>
              <a:rPr lang="fr-FR" dirty="0" smtClean="0"/>
              <a:t>Temps partagé du site</a:t>
            </a:r>
          </a:p>
          <a:p>
            <a:pPr marL="285750" indent="-285750">
              <a:buFont typeface="Arial" panose="020B0604020202020204" pitchFamily="34" charset="0"/>
              <a:buChar char="•"/>
            </a:pPr>
            <a:r>
              <a:rPr lang="fr-FR" dirty="0" smtClean="0"/>
              <a:t>Isolation et orientation vers un chauffage tendant à l’habitat passive</a:t>
            </a:r>
          </a:p>
          <a:p>
            <a:pPr marL="285750" indent="-285750">
              <a:buFont typeface="Arial" panose="020B0604020202020204" pitchFamily="34" charset="0"/>
              <a:buChar char="•"/>
            </a:pPr>
            <a:r>
              <a:rPr lang="fr-FR" dirty="0" smtClean="0"/>
              <a:t>Le projet connexe sur la vallée avec le Parc</a:t>
            </a:r>
          </a:p>
          <a:p>
            <a:pPr marL="285750" indent="-285750">
              <a:buFont typeface="Arial" panose="020B0604020202020204" pitchFamily="34" charset="0"/>
              <a:buChar char="•"/>
            </a:pPr>
            <a:r>
              <a:rPr lang="fr-FR" dirty="0" smtClean="0"/>
              <a:t>……</a:t>
            </a:r>
            <a:endParaRPr lang="fr-FR" dirty="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p:txBody>
      </p:sp>
      <p:sp>
        <p:nvSpPr>
          <p:cNvPr id="38" name="ZoneTexte 37"/>
          <p:cNvSpPr txBox="1"/>
          <p:nvPr/>
        </p:nvSpPr>
        <p:spPr>
          <a:xfrm>
            <a:off x="741776" y="4258809"/>
            <a:ext cx="6156945" cy="1477328"/>
          </a:xfrm>
          <a:prstGeom prst="rect">
            <a:avLst/>
          </a:prstGeom>
          <a:noFill/>
        </p:spPr>
        <p:txBody>
          <a:bodyPr wrap="square" rtlCol="0">
            <a:spAutoFit/>
          </a:bodyPr>
          <a:lstStyle/>
          <a:p>
            <a:r>
              <a:rPr lang="fr-FR" dirty="0" smtClean="0"/>
              <a:t>Merci de votre attention</a:t>
            </a:r>
          </a:p>
          <a:p>
            <a:r>
              <a:rPr lang="fr-FR" dirty="0" smtClean="0"/>
              <a:t>Henry de BRYAS : 06 80 15 93 89</a:t>
            </a:r>
          </a:p>
          <a:p>
            <a:r>
              <a:rPr lang="fr-FR" dirty="0" smtClean="0"/>
              <a:t>Henry.debryas@optitaxes.fr</a:t>
            </a:r>
            <a:endParaRPr lang="fr-FR" dirty="0"/>
          </a:p>
          <a:p>
            <a:pPr marL="285750" indent="-285750" algn="ctr">
              <a:buFont typeface="Arial" panose="020B0604020202020204" pitchFamily="34" charset="0"/>
              <a:buChar char="•"/>
            </a:pPr>
            <a:endParaRPr lang="fr-FR" dirty="0"/>
          </a:p>
          <a:p>
            <a:pPr marL="285750" indent="-285750" algn="ctr">
              <a:buFont typeface="Arial" panose="020B0604020202020204" pitchFamily="34" charset="0"/>
              <a:buChar char="•"/>
            </a:pPr>
            <a:endParaRPr lang="fr-FR" dirty="0"/>
          </a:p>
        </p:txBody>
      </p:sp>
    </p:spTree>
    <p:extLst>
      <p:ext uri="{BB962C8B-B14F-4D97-AF65-F5344CB8AC3E}">
        <p14:creationId xmlns:p14="http://schemas.microsoft.com/office/powerpoint/2010/main" val="978379024"/>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5663" y="195808"/>
            <a:ext cx="8229600" cy="1143000"/>
          </a:xfrm>
        </p:spPr>
        <p:txBody>
          <a:bodyPr>
            <a:normAutofit/>
          </a:bodyPr>
          <a:lstStyle/>
          <a:p>
            <a:r>
              <a:rPr lang="fr-FR" sz="3200" dirty="0" smtClean="0">
                <a:latin typeface="Arial" panose="020B0604020202020204" pitchFamily="34" charset="0"/>
                <a:cs typeface="Arial" panose="020B0604020202020204" pitchFamily="34" charset="0"/>
              </a:rPr>
              <a:t>MERCI</a:t>
            </a:r>
            <a:endParaRPr lang="fr-FR" sz="3200" dirty="0">
              <a:latin typeface="Arial" panose="020B0604020202020204" pitchFamily="34" charset="0"/>
              <a:cs typeface="Arial" panose="020B0604020202020204" pitchFamily="34" charset="0"/>
            </a:endParaRPr>
          </a:p>
        </p:txBody>
      </p:sp>
      <p:sp>
        <p:nvSpPr>
          <p:cNvPr id="3" name="Espace réservé du contenu 2"/>
          <p:cNvSpPr>
            <a:spLocks noGrp="1"/>
          </p:cNvSpPr>
          <p:nvPr>
            <p:ph idx="1"/>
          </p:nvPr>
        </p:nvSpPr>
        <p:spPr>
          <a:xfrm>
            <a:off x="425663" y="586333"/>
            <a:ext cx="8229600" cy="2967207"/>
          </a:xfrm>
        </p:spPr>
        <p:txBody>
          <a:bodyPr>
            <a:normAutofit/>
          </a:bodyPr>
          <a:lstStyle/>
          <a:p>
            <a:pPr marL="0" indent="0">
              <a:buNone/>
            </a:pPr>
            <a:endParaRPr lang="fr-FR" sz="2000" dirty="0" smtClean="0">
              <a:latin typeface="Arial" panose="020B0604020202020204" pitchFamily="34" charset="0"/>
              <a:cs typeface="Arial" panose="020B0604020202020204" pitchFamily="34" charset="0"/>
            </a:endParaRPr>
          </a:p>
          <a:p>
            <a:pPr>
              <a:buClr>
                <a:schemeClr val="accent6"/>
              </a:buClr>
              <a:buFont typeface="Wingdings" panose="05000000000000000000" pitchFamily="2" charset="2"/>
              <a:buChar char="q"/>
            </a:pPr>
            <a:r>
              <a:rPr lang="fr-FR" sz="2000" dirty="0" smtClean="0">
                <a:latin typeface="Arial" panose="020B0604020202020204" pitchFamily="34" charset="0"/>
                <a:cs typeface="Arial" panose="020B0604020202020204" pitchFamily="34" charset="0"/>
              </a:rPr>
              <a:t>De l’attention et du temps que vous porterez à ce document et à ce projet</a:t>
            </a:r>
          </a:p>
          <a:p>
            <a:pPr>
              <a:buClr>
                <a:schemeClr val="accent6"/>
              </a:buClr>
              <a:buFont typeface="Wingdings" panose="05000000000000000000" pitchFamily="2" charset="2"/>
              <a:buChar char="q"/>
            </a:pPr>
            <a:r>
              <a:rPr lang="fr-FR" sz="2000" dirty="0" smtClean="0">
                <a:latin typeface="Arial" panose="020B0604020202020204" pitchFamily="34" charset="0"/>
                <a:cs typeface="Arial" panose="020B0604020202020204" pitchFamily="34" charset="0"/>
              </a:rPr>
              <a:t>De votre assistance depuis 2 ans  pour m’éclairer </a:t>
            </a:r>
          </a:p>
          <a:p>
            <a:pPr>
              <a:buClr>
                <a:schemeClr val="accent6"/>
              </a:buClr>
              <a:buFont typeface="Wingdings" panose="05000000000000000000" pitchFamily="2" charset="2"/>
              <a:buChar char="q"/>
            </a:pPr>
            <a:r>
              <a:rPr lang="fr-FR" sz="2000" dirty="0" smtClean="0">
                <a:latin typeface="Arial" panose="020B0604020202020204" pitchFamily="34" charset="0"/>
                <a:cs typeface="Arial" panose="020B0604020202020204" pitchFamily="34" charset="0"/>
              </a:rPr>
              <a:t>A mes parents qui ont su préserver cet écrin</a:t>
            </a:r>
          </a:p>
          <a:p>
            <a:pPr>
              <a:buClr>
                <a:schemeClr val="accent6"/>
              </a:buClr>
              <a:buFont typeface="Wingdings" panose="05000000000000000000" pitchFamily="2" charset="2"/>
              <a:buChar char="q"/>
            </a:pPr>
            <a:r>
              <a:rPr lang="fr-FR" sz="2000" dirty="0" smtClean="0">
                <a:latin typeface="Arial" panose="020B0604020202020204" pitchFamily="34" charset="0"/>
                <a:cs typeface="Arial" panose="020B0604020202020204" pitchFamily="34" charset="0"/>
              </a:rPr>
              <a:t>A Sophie Martin qui fait rayonner par son art et son dynamisme son atelier</a:t>
            </a:r>
          </a:p>
          <a:p>
            <a:pPr>
              <a:buClr>
                <a:schemeClr val="accent6"/>
              </a:buClr>
              <a:buFont typeface="Wingdings" panose="05000000000000000000" pitchFamily="2" charset="2"/>
              <a:buChar char="q"/>
            </a:pPr>
            <a:r>
              <a:rPr lang="fr-FR" sz="2000" dirty="0" smtClean="0">
                <a:latin typeface="Arial" panose="020B0604020202020204" pitchFamily="34" charset="0"/>
                <a:cs typeface="Arial" panose="020B0604020202020204" pitchFamily="34" charset="0"/>
              </a:rPr>
              <a:t>Aux sociétés et organismes et partenaires impliqués dans UTOPIA</a:t>
            </a:r>
          </a:p>
          <a:p>
            <a:endParaRPr lang="fr-FR" dirty="0" smtClean="0"/>
          </a:p>
        </p:txBody>
      </p:sp>
      <p:sp>
        <p:nvSpPr>
          <p:cNvPr id="4" name="ZoneTexte 3"/>
          <p:cNvSpPr txBox="1"/>
          <p:nvPr/>
        </p:nvSpPr>
        <p:spPr>
          <a:xfrm>
            <a:off x="5927834" y="6491457"/>
            <a:ext cx="2175646" cy="261610"/>
          </a:xfrm>
          <a:prstGeom prst="rect">
            <a:avLst/>
          </a:prstGeom>
          <a:noFill/>
        </p:spPr>
        <p:txBody>
          <a:bodyPr wrap="square" rtlCol="0">
            <a:spAutoFit/>
          </a:bodyPr>
          <a:lstStyle/>
          <a:p>
            <a:pPr algn="r"/>
            <a:r>
              <a:rPr lang="fr-FR" sz="1050" dirty="0" err="1" smtClean="0"/>
              <a:t>Utopia</a:t>
            </a:r>
            <a:r>
              <a:rPr lang="fr-FR" sz="1050" dirty="0" smtClean="0"/>
              <a:t> Novembre 20123</a:t>
            </a:r>
            <a:endParaRPr lang="fr-FR" sz="1050"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7468" y="4063365"/>
            <a:ext cx="2280366" cy="1517869"/>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510" y="3515410"/>
            <a:ext cx="2711794" cy="2613777"/>
          </a:xfrm>
          <a:prstGeom prst="rect">
            <a:avLst/>
          </a:prstGeom>
        </p:spPr>
      </p:pic>
    </p:spTree>
    <p:extLst>
      <p:ext uri="{BB962C8B-B14F-4D97-AF65-F5344CB8AC3E}">
        <p14:creationId xmlns:p14="http://schemas.microsoft.com/office/powerpoint/2010/main" val="17841805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re 1"/>
          <p:cNvSpPr>
            <a:spLocks noGrp="1"/>
          </p:cNvSpPr>
          <p:nvPr>
            <p:ph type="title"/>
          </p:nvPr>
        </p:nvSpPr>
        <p:spPr>
          <a:xfrm>
            <a:off x="457200" y="107691"/>
            <a:ext cx="8229600" cy="460984"/>
          </a:xfrm>
        </p:spPr>
        <p:txBody>
          <a:bodyPr>
            <a:normAutofit fontScale="90000"/>
          </a:bodyPr>
          <a:lstStyle/>
          <a:p>
            <a:r>
              <a:rPr lang="fr-FR" sz="3200" dirty="0" smtClean="0">
                <a:latin typeface="Arial" panose="020B0604020202020204" pitchFamily="34" charset="0"/>
                <a:cs typeface="Arial" panose="020B0604020202020204" pitchFamily="34" charset="0"/>
              </a:rPr>
              <a:t>PLAN</a:t>
            </a:r>
            <a:endParaRPr lang="fr-FR" sz="3200" dirty="0">
              <a:latin typeface="Arial" panose="020B0604020202020204" pitchFamily="34" charset="0"/>
              <a:cs typeface="Arial" panose="020B0604020202020204" pitchFamily="34" charset="0"/>
            </a:endParaRPr>
          </a:p>
        </p:txBody>
      </p:sp>
      <p:sp>
        <p:nvSpPr>
          <p:cNvPr id="3" name="Espace réservé du contenu 2"/>
          <p:cNvSpPr>
            <a:spLocks noGrp="1"/>
          </p:cNvSpPr>
          <p:nvPr>
            <p:ph idx="1"/>
          </p:nvPr>
        </p:nvSpPr>
        <p:spPr>
          <a:xfrm>
            <a:off x="188976" y="673608"/>
            <a:ext cx="7738533" cy="4525963"/>
          </a:xfrm>
        </p:spPr>
        <p:txBody>
          <a:bodyPr>
            <a:normAutofit/>
          </a:bodyPr>
          <a:lstStyle/>
          <a:p>
            <a:pPr>
              <a:buClr>
                <a:schemeClr val="accent6"/>
              </a:buClr>
              <a:buFont typeface="Wingdings" panose="05000000000000000000" pitchFamily="2" charset="2"/>
              <a:buChar char="q"/>
            </a:pPr>
            <a:r>
              <a:rPr lang="fr-FR" sz="2000" dirty="0" smtClean="0">
                <a:latin typeface="Arial" panose="020B0604020202020204" pitchFamily="34" charset="0"/>
                <a:cs typeface="Arial" panose="020B0604020202020204" pitchFamily="34" charset="0"/>
              </a:rPr>
              <a:t>La situation et présentation historique et culturelle</a:t>
            </a:r>
          </a:p>
          <a:p>
            <a:pPr>
              <a:buClr>
                <a:schemeClr val="accent6"/>
              </a:buClr>
              <a:buFont typeface="Wingdings" panose="05000000000000000000" pitchFamily="2" charset="2"/>
              <a:buChar char="q"/>
            </a:pPr>
            <a:r>
              <a:rPr lang="fr-FR" sz="2000" dirty="0" smtClean="0">
                <a:latin typeface="Arial" panose="020B0604020202020204" pitchFamily="34" charset="0"/>
                <a:cs typeface="Arial" panose="020B0604020202020204" pitchFamily="34" charset="0"/>
              </a:rPr>
              <a:t>Le projet dans ses grandes lignes</a:t>
            </a:r>
          </a:p>
          <a:p>
            <a:pPr>
              <a:buClr>
                <a:schemeClr val="accent6"/>
              </a:buClr>
              <a:buFont typeface="Wingdings" panose="05000000000000000000" pitchFamily="2" charset="2"/>
              <a:buChar char="q"/>
            </a:pPr>
            <a:r>
              <a:rPr lang="fr-FR" sz="2000" dirty="0" smtClean="0">
                <a:latin typeface="Arial" panose="020B0604020202020204" pitchFamily="34" charset="0"/>
                <a:cs typeface="Arial" panose="020B0604020202020204" pitchFamily="34" charset="0"/>
              </a:rPr>
              <a:t>L’état d’avancement et les prochaines étapes</a:t>
            </a:r>
          </a:p>
          <a:p>
            <a:pPr>
              <a:buClr>
                <a:schemeClr val="accent6"/>
              </a:buClr>
              <a:buFont typeface="Wingdings" panose="05000000000000000000" pitchFamily="2" charset="2"/>
              <a:buChar char="q"/>
            </a:pPr>
            <a:r>
              <a:rPr lang="fr-FR" sz="2000" dirty="0" smtClean="0">
                <a:latin typeface="Arial" panose="020B0604020202020204" pitchFamily="34" charset="0"/>
                <a:cs typeface="Arial" panose="020B0604020202020204" pitchFamily="34" charset="0"/>
              </a:rPr>
              <a:t>Les intervenants et modèle économique</a:t>
            </a:r>
          </a:p>
          <a:p>
            <a:pPr>
              <a:buClr>
                <a:schemeClr val="accent6"/>
              </a:buClr>
              <a:buFont typeface="Wingdings" panose="05000000000000000000" pitchFamily="2" charset="2"/>
              <a:buChar char="q"/>
            </a:pPr>
            <a:r>
              <a:rPr lang="fr-FR" sz="2000" dirty="0" smtClean="0">
                <a:latin typeface="Arial" panose="020B0604020202020204" pitchFamily="34" charset="0"/>
                <a:cs typeface="Arial" panose="020B0604020202020204" pitchFamily="34" charset="0"/>
              </a:rPr>
              <a:t>Budget Prévisionnel</a:t>
            </a:r>
            <a:endParaRPr lang="fr-FR" sz="2000" dirty="0">
              <a:latin typeface="Arial" panose="020B0604020202020204" pitchFamily="34" charset="0"/>
              <a:cs typeface="Arial" panose="020B0604020202020204" pitchFamily="34" charset="0"/>
            </a:endParaRPr>
          </a:p>
          <a:p>
            <a:pPr>
              <a:buClr>
                <a:schemeClr val="accent6"/>
              </a:buClr>
              <a:buFont typeface="Wingdings" panose="05000000000000000000" pitchFamily="2" charset="2"/>
              <a:buChar char="q"/>
            </a:pPr>
            <a:r>
              <a:rPr lang="fr-FR" sz="2000" dirty="0" smtClean="0">
                <a:latin typeface="Arial" panose="020B0604020202020204" pitchFamily="34" charset="0"/>
                <a:cs typeface="Arial" panose="020B0604020202020204" pitchFamily="34" charset="0"/>
              </a:rPr>
              <a:t>Annexes</a:t>
            </a:r>
          </a:p>
          <a:p>
            <a:endParaRPr lang="fr-FR" dirty="0" smtClean="0"/>
          </a:p>
          <a:p>
            <a:endParaRPr lang="fr-FR" dirty="0" smtClean="0"/>
          </a:p>
        </p:txBody>
      </p:sp>
      <p:sp>
        <p:nvSpPr>
          <p:cNvPr id="4" name="ZoneTexte 3"/>
          <p:cNvSpPr txBox="1"/>
          <p:nvPr/>
        </p:nvSpPr>
        <p:spPr>
          <a:xfrm>
            <a:off x="5927834" y="6491457"/>
            <a:ext cx="2175646" cy="261610"/>
          </a:xfrm>
          <a:prstGeom prst="rect">
            <a:avLst/>
          </a:prstGeom>
          <a:noFill/>
        </p:spPr>
        <p:txBody>
          <a:bodyPr wrap="square" rtlCol="0">
            <a:spAutoFit/>
          </a:bodyPr>
          <a:lstStyle/>
          <a:p>
            <a:pPr algn="r"/>
            <a:r>
              <a:rPr lang="fr-FR" sz="1050" dirty="0" err="1" smtClean="0"/>
              <a:t>Utopia</a:t>
            </a:r>
            <a:r>
              <a:rPr lang="fr-FR" sz="1050" dirty="0" smtClean="0"/>
              <a:t> Novembre 20123</a:t>
            </a:r>
            <a:endParaRPr lang="fr-FR" sz="1050" dirty="0"/>
          </a:p>
        </p:txBody>
      </p:sp>
    </p:spTree>
    <p:extLst>
      <p:ext uri="{BB962C8B-B14F-4D97-AF65-F5344CB8AC3E}">
        <p14:creationId xmlns:p14="http://schemas.microsoft.com/office/powerpoint/2010/main" val="41615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8" name="Image 17" descr="http://petitmauvieres.fr/wp-content/uploads/2012/01/001.jpg"/>
          <p:cNvPicPr/>
          <p:nvPr/>
        </p:nvPicPr>
        <p:blipFill>
          <a:blip r:embed="rId3"/>
          <a:srcRect/>
          <a:stretch>
            <a:fillRect/>
          </a:stretch>
        </p:blipFill>
        <p:spPr bwMode="auto">
          <a:xfrm>
            <a:off x="2472048" y="3405658"/>
            <a:ext cx="5756910" cy="1657985"/>
          </a:xfrm>
          <a:prstGeom prst="rect">
            <a:avLst/>
          </a:prstGeom>
          <a:noFill/>
          <a:ln w="9525">
            <a:noFill/>
            <a:miter lim="800000"/>
            <a:headEnd/>
            <a:tailEnd/>
          </a:ln>
        </p:spPr>
      </p:pic>
      <p:sp>
        <p:nvSpPr>
          <p:cNvPr id="21" name="Rectangle 20"/>
          <p:cNvSpPr/>
          <p:nvPr/>
        </p:nvSpPr>
        <p:spPr>
          <a:xfrm>
            <a:off x="-3139" y="679409"/>
            <a:ext cx="8396862" cy="861220"/>
          </a:xfrm>
          <a:prstGeom prst="rect">
            <a:avLst/>
          </a:prstGeom>
          <a:solidFill>
            <a:schemeClr val="accent6"/>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fr-FR"/>
          </a:p>
        </p:txBody>
      </p:sp>
      <p:sp>
        <p:nvSpPr>
          <p:cNvPr id="22" name="Signalisation droite 33"/>
          <p:cNvSpPr/>
          <p:nvPr/>
        </p:nvSpPr>
        <p:spPr>
          <a:xfrm>
            <a:off x="7171605" y="0"/>
            <a:ext cx="1999051" cy="500852"/>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3" name="Signalisation droite 34"/>
          <p:cNvSpPr/>
          <p:nvPr/>
        </p:nvSpPr>
        <p:spPr>
          <a:xfrm>
            <a:off x="6274469" y="0"/>
            <a:ext cx="1500758" cy="500852"/>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4" name="Signalisation droite 35"/>
          <p:cNvSpPr/>
          <p:nvPr/>
        </p:nvSpPr>
        <p:spPr>
          <a:xfrm>
            <a:off x="4362637" y="0"/>
            <a:ext cx="2183452" cy="500852"/>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5" name="Signalisation droite 36"/>
          <p:cNvSpPr/>
          <p:nvPr/>
        </p:nvSpPr>
        <p:spPr>
          <a:xfrm>
            <a:off x="2916591" y="0"/>
            <a:ext cx="2053162" cy="500852"/>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6" name="Signalisation droite 37"/>
          <p:cNvSpPr/>
          <p:nvPr/>
        </p:nvSpPr>
        <p:spPr>
          <a:xfrm>
            <a:off x="1465272" y="0"/>
            <a:ext cx="2013555" cy="500852"/>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7" name="Signalisation droite 38"/>
          <p:cNvSpPr/>
          <p:nvPr/>
        </p:nvSpPr>
        <p:spPr>
          <a:xfrm>
            <a:off x="-1" y="0"/>
            <a:ext cx="1899237" cy="662152"/>
          </a:xfrm>
          <a:prstGeom prst="homePlate">
            <a:avLst/>
          </a:pr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8" name="ZoneTexte 27"/>
          <p:cNvSpPr txBox="1"/>
          <p:nvPr/>
        </p:nvSpPr>
        <p:spPr>
          <a:xfrm>
            <a:off x="41848" y="108187"/>
            <a:ext cx="1857388" cy="307777"/>
          </a:xfrm>
          <a:prstGeom prst="rect">
            <a:avLst/>
          </a:prstGeom>
          <a:noFill/>
        </p:spPr>
        <p:txBody>
          <a:bodyPr wrap="square" rtlCol="0">
            <a:spAutoFit/>
          </a:bodyPr>
          <a:lstStyle/>
          <a:p>
            <a:r>
              <a:rPr lang="fr-FR" sz="1400" b="1" dirty="0" smtClean="0">
                <a:solidFill>
                  <a:schemeClr val="bg1"/>
                </a:solidFill>
                <a:latin typeface="Arial" panose="020B0604020202020204" pitchFamily="34" charset="0"/>
                <a:cs typeface="Arial" panose="020B0604020202020204" pitchFamily="34" charset="0"/>
              </a:rPr>
              <a:t>Situation </a:t>
            </a:r>
            <a:endParaRPr lang="fr-FR" sz="1400" b="1" dirty="0">
              <a:solidFill>
                <a:schemeClr val="bg1"/>
              </a:solidFill>
              <a:latin typeface="Arial" panose="020B0604020202020204" pitchFamily="34" charset="0"/>
              <a:cs typeface="Arial" panose="020B0604020202020204" pitchFamily="34" charset="0"/>
            </a:endParaRPr>
          </a:p>
        </p:txBody>
      </p:sp>
      <p:sp>
        <p:nvSpPr>
          <p:cNvPr id="30" name="ZoneTexte 29"/>
          <p:cNvSpPr txBox="1"/>
          <p:nvPr/>
        </p:nvSpPr>
        <p:spPr>
          <a:xfrm>
            <a:off x="1899236" y="108187"/>
            <a:ext cx="1401059" cy="276999"/>
          </a:xfrm>
          <a:prstGeom prst="rect">
            <a:avLst/>
          </a:prstGeom>
          <a:noFill/>
        </p:spPr>
        <p:txBody>
          <a:bodyPr wrap="square" rtlCol="0">
            <a:spAutoFit/>
          </a:bodyPr>
          <a:lstStyle/>
          <a:p>
            <a:r>
              <a:rPr lang="fr-FR" sz="1200" dirty="0" smtClean="0">
                <a:solidFill>
                  <a:schemeClr val="bg1"/>
                </a:solidFill>
                <a:latin typeface="Arial" panose="020B0604020202020204" pitchFamily="34" charset="0"/>
                <a:cs typeface="Arial" panose="020B0604020202020204" pitchFamily="34" charset="0"/>
              </a:rPr>
              <a:t>Projet</a:t>
            </a:r>
            <a:endParaRPr lang="fr-FR" sz="1200" dirty="0">
              <a:solidFill>
                <a:schemeClr val="bg1"/>
              </a:solidFill>
              <a:latin typeface="Arial" panose="020B0604020202020204" pitchFamily="34" charset="0"/>
              <a:cs typeface="Arial" panose="020B0604020202020204" pitchFamily="34" charset="0"/>
            </a:endParaRPr>
          </a:p>
        </p:txBody>
      </p:sp>
      <p:sp>
        <p:nvSpPr>
          <p:cNvPr id="31" name="ZoneTexte 30"/>
          <p:cNvSpPr txBox="1"/>
          <p:nvPr/>
        </p:nvSpPr>
        <p:spPr>
          <a:xfrm>
            <a:off x="3588830" y="124773"/>
            <a:ext cx="1478629" cy="276999"/>
          </a:xfrm>
          <a:prstGeom prst="rect">
            <a:avLst/>
          </a:prstGeom>
          <a:noFill/>
        </p:spPr>
        <p:txBody>
          <a:bodyPr wrap="square" rtlCol="0">
            <a:spAutoFit/>
          </a:bodyPr>
          <a:lstStyle/>
          <a:p>
            <a:r>
              <a:rPr lang="fr-FR" sz="1200" dirty="0" smtClean="0">
                <a:solidFill>
                  <a:schemeClr val="bg1"/>
                </a:solidFill>
                <a:latin typeface="Arial" panose="020B0604020202020204" pitchFamily="34" charset="0"/>
                <a:cs typeface="Arial" panose="020B0604020202020204" pitchFamily="34" charset="0"/>
              </a:rPr>
              <a:t>Avancement</a:t>
            </a:r>
            <a:endParaRPr lang="fr-FR" sz="1200" dirty="0">
              <a:solidFill>
                <a:schemeClr val="bg1"/>
              </a:solidFill>
              <a:latin typeface="Arial" panose="020B0604020202020204" pitchFamily="34" charset="0"/>
              <a:cs typeface="Arial" panose="020B0604020202020204" pitchFamily="34" charset="0"/>
            </a:endParaRPr>
          </a:p>
        </p:txBody>
      </p:sp>
      <p:sp>
        <p:nvSpPr>
          <p:cNvPr id="32" name="ZoneTexte 31"/>
          <p:cNvSpPr txBox="1"/>
          <p:nvPr/>
        </p:nvSpPr>
        <p:spPr>
          <a:xfrm>
            <a:off x="4998434" y="124773"/>
            <a:ext cx="1478629" cy="276999"/>
          </a:xfrm>
          <a:prstGeom prst="rect">
            <a:avLst/>
          </a:prstGeom>
          <a:noFill/>
        </p:spPr>
        <p:txBody>
          <a:bodyPr wrap="square" rtlCol="0">
            <a:spAutoFit/>
          </a:bodyPr>
          <a:lstStyle/>
          <a:p>
            <a:r>
              <a:rPr lang="fr-FR" sz="1200" dirty="0" smtClean="0">
                <a:solidFill>
                  <a:schemeClr val="bg1"/>
                </a:solidFill>
                <a:latin typeface="Arial" panose="020B0604020202020204" pitchFamily="34" charset="0"/>
                <a:cs typeface="Arial" panose="020B0604020202020204" pitchFamily="34" charset="0"/>
              </a:rPr>
              <a:t>Intervenants</a:t>
            </a:r>
            <a:endParaRPr lang="fr-FR" sz="1200" dirty="0">
              <a:solidFill>
                <a:schemeClr val="bg1"/>
              </a:solidFill>
              <a:latin typeface="Arial" panose="020B0604020202020204" pitchFamily="34" charset="0"/>
              <a:cs typeface="Arial" panose="020B0604020202020204" pitchFamily="34" charset="0"/>
            </a:endParaRPr>
          </a:p>
        </p:txBody>
      </p:sp>
      <p:sp>
        <p:nvSpPr>
          <p:cNvPr id="33" name="ZoneTexte 32"/>
          <p:cNvSpPr txBox="1"/>
          <p:nvPr/>
        </p:nvSpPr>
        <p:spPr>
          <a:xfrm>
            <a:off x="6766969" y="124387"/>
            <a:ext cx="756687" cy="276999"/>
          </a:xfrm>
          <a:prstGeom prst="rect">
            <a:avLst/>
          </a:prstGeom>
          <a:noFill/>
        </p:spPr>
        <p:txBody>
          <a:bodyPr wrap="square" rtlCol="0">
            <a:spAutoFit/>
          </a:bodyPr>
          <a:lstStyle/>
          <a:p>
            <a:r>
              <a:rPr lang="fr-FR" sz="1200" dirty="0" smtClean="0">
                <a:solidFill>
                  <a:schemeClr val="bg1"/>
                </a:solidFill>
                <a:latin typeface="Arial" panose="020B0604020202020204" pitchFamily="34" charset="0"/>
                <a:cs typeface="Arial" panose="020B0604020202020204" pitchFamily="34" charset="0"/>
              </a:rPr>
              <a:t>Budget</a:t>
            </a:r>
            <a:endParaRPr lang="fr-FR" sz="1200" dirty="0">
              <a:solidFill>
                <a:schemeClr val="bg1"/>
              </a:solidFill>
              <a:latin typeface="Arial" panose="020B0604020202020204" pitchFamily="34" charset="0"/>
              <a:cs typeface="Arial" panose="020B0604020202020204" pitchFamily="34" charset="0"/>
            </a:endParaRPr>
          </a:p>
        </p:txBody>
      </p:sp>
      <p:sp>
        <p:nvSpPr>
          <p:cNvPr id="34" name="ZoneTexte 33"/>
          <p:cNvSpPr txBox="1"/>
          <p:nvPr/>
        </p:nvSpPr>
        <p:spPr>
          <a:xfrm>
            <a:off x="7816641" y="108187"/>
            <a:ext cx="1200235" cy="276999"/>
          </a:xfrm>
          <a:prstGeom prst="rect">
            <a:avLst/>
          </a:prstGeom>
          <a:noFill/>
        </p:spPr>
        <p:txBody>
          <a:bodyPr wrap="square" rtlCol="0">
            <a:spAutoFit/>
          </a:bodyPr>
          <a:lstStyle/>
          <a:p>
            <a:r>
              <a:rPr lang="fr-FR" sz="1200" dirty="0" smtClean="0">
                <a:solidFill>
                  <a:srgbClr val="FFFFFF"/>
                </a:solidFill>
                <a:latin typeface="Arial" panose="020B0604020202020204" pitchFamily="34" charset="0"/>
                <a:cs typeface="Arial" panose="020B0604020202020204" pitchFamily="34" charset="0"/>
              </a:rPr>
              <a:t>Annexes</a:t>
            </a:r>
            <a:endParaRPr lang="fr-FR" sz="1200" dirty="0">
              <a:solidFill>
                <a:srgbClr val="FFFFFF"/>
              </a:solidFill>
              <a:latin typeface="Arial" panose="020B0604020202020204" pitchFamily="34" charset="0"/>
              <a:cs typeface="Arial" panose="020B0604020202020204" pitchFamily="34" charset="0"/>
            </a:endParaRPr>
          </a:p>
        </p:txBody>
      </p:sp>
      <p:sp>
        <p:nvSpPr>
          <p:cNvPr id="8" name="Shape 171"/>
          <p:cNvSpPr txBox="1">
            <a:spLocks/>
          </p:cNvSpPr>
          <p:nvPr/>
        </p:nvSpPr>
        <p:spPr>
          <a:xfrm>
            <a:off x="-3139" y="732995"/>
            <a:ext cx="7694490" cy="807634"/>
          </a:xfrm>
          <a:prstGeom prst="rect">
            <a:avLst/>
          </a:prstGeom>
        </p:spPr>
        <p:txBody>
          <a:bodyPr vert="horz" lIns="91425" tIns="91425" rIns="91425" bIns="91425" rtlCol="0" anchor="ctr"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1600" dirty="0" smtClean="0">
                <a:solidFill>
                  <a:srgbClr val="FFFFFF"/>
                </a:solidFill>
                <a:latin typeface="Arial" panose="020B0604020202020204" pitchFamily="34" charset="0"/>
                <a:cs typeface="Arial" panose="020B0604020202020204" pitchFamily="34" charset="0"/>
              </a:rPr>
              <a:t>30 kilomètres de Paris au sud Ouest dans le parc de la Haute Vallée de Chevreuse dans un parc de 30 hectares où séjournent déjà des œuvres d’art</a:t>
            </a:r>
            <a:r>
              <a:rPr lang="fr-FR" sz="1600" dirty="0">
                <a:solidFill>
                  <a:srgbClr val="FFFFFF"/>
                </a:solidFill>
                <a:latin typeface="Arial" panose="020B0604020202020204" pitchFamily="34" charset="0"/>
                <a:cs typeface="Arial" panose="020B0604020202020204" pitchFamily="34" charset="0"/>
              </a:rPr>
              <a:t/>
            </a:r>
            <a:br>
              <a:rPr lang="fr-FR" sz="1600" dirty="0">
                <a:solidFill>
                  <a:srgbClr val="FFFFFF"/>
                </a:solidFill>
                <a:latin typeface="Arial" panose="020B0604020202020204" pitchFamily="34" charset="0"/>
                <a:cs typeface="Arial" panose="020B0604020202020204" pitchFamily="34" charset="0"/>
              </a:rPr>
            </a:br>
            <a:endParaRPr lang="fr-FR" sz="1100" dirty="0">
              <a:solidFill>
                <a:srgbClr val="000000"/>
              </a:solidFill>
              <a:latin typeface="Arial" panose="020B0604020202020204" pitchFamily="34" charset="0"/>
              <a:cs typeface="Arial" panose="020B0604020202020204" pitchFamily="34" charset="0"/>
            </a:endParaRPr>
          </a:p>
        </p:txBody>
      </p:sp>
      <p:sp>
        <p:nvSpPr>
          <p:cNvPr id="37" name="ZoneTexte 36"/>
          <p:cNvSpPr txBox="1"/>
          <p:nvPr/>
        </p:nvSpPr>
        <p:spPr>
          <a:xfrm>
            <a:off x="5927834" y="6491457"/>
            <a:ext cx="2175646" cy="261610"/>
          </a:xfrm>
          <a:prstGeom prst="rect">
            <a:avLst/>
          </a:prstGeom>
          <a:noFill/>
        </p:spPr>
        <p:txBody>
          <a:bodyPr wrap="square" rtlCol="0">
            <a:spAutoFit/>
          </a:bodyPr>
          <a:lstStyle/>
          <a:p>
            <a:pPr algn="r"/>
            <a:r>
              <a:rPr lang="fr-FR" sz="1050" dirty="0" err="1" smtClean="0"/>
              <a:t>Utopia</a:t>
            </a:r>
            <a:r>
              <a:rPr lang="fr-FR" sz="1050" dirty="0" smtClean="0"/>
              <a:t> Novembre 20123</a:t>
            </a:r>
            <a:endParaRPr lang="fr-FR" sz="1050" dirty="0"/>
          </a:p>
        </p:txBody>
      </p:sp>
      <p:pic>
        <p:nvPicPr>
          <p:cNvPr id="19" name="Image 18" descr="Mauvières carte postale.bmp"/>
          <p:cNvPicPr/>
          <p:nvPr/>
        </p:nvPicPr>
        <p:blipFill>
          <a:blip r:embed="rId4"/>
          <a:stretch>
            <a:fillRect/>
          </a:stretch>
        </p:blipFill>
        <p:spPr>
          <a:xfrm>
            <a:off x="478466" y="1986900"/>
            <a:ext cx="3987165" cy="2656205"/>
          </a:xfrm>
          <a:prstGeom prst="rect">
            <a:avLst/>
          </a:prstGeom>
        </p:spPr>
      </p:pic>
    </p:spTree>
    <p:extLst>
      <p:ext uri="{BB962C8B-B14F-4D97-AF65-F5344CB8AC3E}">
        <p14:creationId xmlns:p14="http://schemas.microsoft.com/office/powerpoint/2010/main" val="34823763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21" name="Rectangle 20"/>
          <p:cNvSpPr/>
          <p:nvPr/>
        </p:nvSpPr>
        <p:spPr>
          <a:xfrm>
            <a:off x="-3139" y="679409"/>
            <a:ext cx="8396862" cy="861220"/>
          </a:xfrm>
          <a:prstGeom prst="rect">
            <a:avLst/>
          </a:prstGeom>
          <a:solidFill>
            <a:schemeClr val="accent6"/>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fr-FR"/>
          </a:p>
        </p:txBody>
      </p:sp>
      <p:sp>
        <p:nvSpPr>
          <p:cNvPr id="22" name="Signalisation droite 33"/>
          <p:cNvSpPr/>
          <p:nvPr/>
        </p:nvSpPr>
        <p:spPr>
          <a:xfrm>
            <a:off x="7171605" y="0"/>
            <a:ext cx="1999051" cy="500852"/>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3" name="Signalisation droite 34"/>
          <p:cNvSpPr/>
          <p:nvPr/>
        </p:nvSpPr>
        <p:spPr>
          <a:xfrm>
            <a:off x="6274469" y="0"/>
            <a:ext cx="1500758" cy="500852"/>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4" name="Signalisation droite 35"/>
          <p:cNvSpPr/>
          <p:nvPr/>
        </p:nvSpPr>
        <p:spPr>
          <a:xfrm>
            <a:off x="4362637" y="0"/>
            <a:ext cx="2183452" cy="500852"/>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5" name="Signalisation droite 36"/>
          <p:cNvSpPr/>
          <p:nvPr/>
        </p:nvSpPr>
        <p:spPr>
          <a:xfrm>
            <a:off x="2916591" y="0"/>
            <a:ext cx="2053162" cy="500852"/>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6" name="Signalisation droite 37"/>
          <p:cNvSpPr/>
          <p:nvPr/>
        </p:nvSpPr>
        <p:spPr>
          <a:xfrm>
            <a:off x="1465272" y="0"/>
            <a:ext cx="2013555" cy="500852"/>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7" name="Signalisation droite 38"/>
          <p:cNvSpPr/>
          <p:nvPr/>
        </p:nvSpPr>
        <p:spPr>
          <a:xfrm>
            <a:off x="-1" y="0"/>
            <a:ext cx="1899237" cy="662152"/>
          </a:xfrm>
          <a:prstGeom prst="homePlate">
            <a:avLst/>
          </a:pr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8" name="ZoneTexte 27"/>
          <p:cNvSpPr txBox="1"/>
          <p:nvPr/>
        </p:nvSpPr>
        <p:spPr>
          <a:xfrm>
            <a:off x="41848" y="108187"/>
            <a:ext cx="1857388" cy="307777"/>
          </a:xfrm>
          <a:prstGeom prst="rect">
            <a:avLst/>
          </a:prstGeom>
          <a:noFill/>
        </p:spPr>
        <p:txBody>
          <a:bodyPr wrap="square" rtlCol="0">
            <a:spAutoFit/>
          </a:bodyPr>
          <a:lstStyle/>
          <a:p>
            <a:r>
              <a:rPr lang="fr-FR" sz="1400" b="1" dirty="0" smtClean="0">
                <a:solidFill>
                  <a:schemeClr val="bg1"/>
                </a:solidFill>
                <a:latin typeface="Arial" panose="020B0604020202020204" pitchFamily="34" charset="0"/>
                <a:cs typeface="Arial" panose="020B0604020202020204" pitchFamily="34" charset="0"/>
              </a:rPr>
              <a:t>Situation </a:t>
            </a:r>
            <a:endParaRPr lang="fr-FR" sz="1400" b="1" dirty="0">
              <a:solidFill>
                <a:schemeClr val="bg1"/>
              </a:solidFill>
              <a:latin typeface="Arial" panose="020B0604020202020204" pitchFamily="34" charset="0"/>
              <a:cs typeface="Arial" panose="020B0604020202020204" pitchFamily="34" charset="0"/>
            </a:endParaRPr>
          </a:p>
        </p:txBody>
      </p:sp>
      <p:sp>
        <p:nvSpPr>
          <p:cNvPr id="30" name="ZoneTexte 29"/>
          <p:cNvSpPr txBox="1"/>
          <p:nvPr/>
        </p:nvSpPr>
        <p:spPr>
          <a:xfrm>
            <a:off x="1899236" y="108187"/>
            <a:ext cx="1401059" cy="276999"/>
          </a:xfrm>
          <a:prstGeom prst="rect">
            <a:avLst/>
          </a:prstGeom>
          <a:noFill/>
        </p:spPr>
        <p:txBody>
          <a:bodyPr wrap="square" rtlCol="0">
            <a:spAutoFit/>
          </a:bodyPr>
          <a:lstStyle/>
          <a:p>
            <a:r>
              <a:rPr lang="fr-FR" sz="1200" dirty="0" smtClean="0">
                <a:solidFill>
                  <a:schemeClr val="bg1"/>
                </a:solidFill>
                <a:latin typeface="Arial" panose="020B0604020202020204" pitchFamily="34" charset="0"/>
                <a:cs typeface="Arial" panose="020B0604020202020204" pitchFamily="34" charset="0"/>
              </a:rPr>
              <a:t>Projet</a:t>
            </a:r>
            <a:endParaRPr lang="fr-FR" sz="1200" dirty="0">
              <a:solidFill>
                <a:schemeClr val="bg1"/>
              </a:solidFill>
              <a:latin typeface="Arial" panose="020B0604020202020204" pitchFamily="34" charset="0"/>
              <a:cs typeface="Arial" panose="020B0604020202020204" pitchFamily="34" charset="0"/>
            </a:endParaRPr>
          </a:p>
        </p:txBody>
      </p:sp>
      <p:sp>
        <p:nvSpPr>
          <p:cNvPr id="31" name="ZoneTexte 30"/>
          <p:cNvSpPr txBox="1"/>
          <p:nvPr/>
        </p:nvSpPr>
        <p:spPr>
          <a:xfrm>
            <a:off x="3588830" y="124773"/>
            <a:ext cx="1478629" cy="276999"/>
          </a:xfrm>
          <a:prstGeom prst="rect">
            <a:avLst/>
          </a:prstGeom>
          <a:noFill/>
        </p:spPr>
        <p:txBody>
          <a:bodyPr wrap="square" rtlCol="0">
            <a:spAutoFit/>
          </a:bodyPr>
          <a:lstStyle/>
          <a:p>
            <a:r>
              <a:rPr lang="fr-FR" sz="1200" dirty="0" smtClean="0">
                <a:solidFill>
                  <a:schemeClr val="bg1"/>
                </a:solidFill>
                <a:latin typeface="Arial" panose="020B0604020202020204" pitchFamily="34" charset="0"/>
                <a:cs typeface="Arial" panose="020B0604020202020204" pitchFamily="34" charset="0"/>
              </a:rPr>
              <a:t>Avancement</a:t>
            </a:r>
            <a:endParaRPr lang="fr-FR" sz="1200" dirty="0">
              <a:solidFill>
                <a:schemeClr val="bg1"/>
              </a:solidFill>
              <a:latin typeface="Arial" panose="020B0604020202020204" pitchFamily="34" charset="0"/>
              <a:cs typeface="Arial" panose="020B0604020202020204" pitchFamily="34" charset="0"/>
            </a:endParaRPr>
          </a:p>
        </p:txBody>
      </p:sp>
      <p:sp>
        <p:nvSpPr>
          <p:cNvPr id="32" name="ZoneTexte 31"/>
          <p:cNvSpPr txBox="1"/>
          <p:nvPr/>
        </p:nvSpPr>
        <p:spPr>
          <a:xfrm>
            <a:off x="4998434" y="124773"/>
            <a:ext cx="1478629" cy="276999"/>
          </a:xfrm>
          <a:prstGeom prst="rect">
            <a:avLst/>
          </a:prstGeom>
          <a:noFill/>
        </p:spPr>
        <p:txBody>
          <a:bodyPr wrap="square" rtlCol="0">
            <a:spAutoFit/>
          </a:bodyPr>
          <a:lstStyle/>
          <a:p>
            <a:r>
              <a:rPr lang="fr-FR" sz="1200" dirty="0" smtClean="0">
                <a:solidFill>
                  <a:schemeClr val="bg1"/>
                </a:solidFill>
                <a:latin typeface="Arial" panose="020B0604020202020204" pitchFamily="34" charset="0"/>
                <a:cs typeface="Arial" panose="020B0604020202020204" pitchFamily="34" charset="0"/>
              </a:rPr>
              <a:t>Intervenants</a:t>
            </a:r>
            <a:endParaRPr lang="fr-FR" sz="1200" dirty="0">
              <a:solidFill>
                <a:schemeClr val="bg1"/>
              </a:solidFill>
              <a:latin typeface="Arial" panose="020B0604020202020204" pitchFamily="34" charset="0"/>
              <a:cs typeface="Arial" panose="020B0604020202020204" pitchFamily="34" charset="0"/>
            </a:endParaRPr>
          </a:p>
        </p:txBody>
      </p:sp>
      <p:sp>
        <p:nvSpPr>
          <p:cNvPr id="33" name="ZoneTexte 32"/>
          <p:cNvSpPr txBox="1"/>
          <p:nvPr/>
        </p:nvSpPr>
        <p:spPr>
          <a:xfrm>
            <a:off x="6766969" y="124387"/>
            <a:ext cx="756687" cy="276999"/>
          </a:xfrm>
          <a:prstGeom prst="rect">
            <a:avLst/>
          </a:prstGeom>
          <a:noFill/>
        </p:spPr>
        <p:txBody>
          <a:bodyPr wrap="square" rtlCol="0">
            <a:spAutoFit/>
          </a:bodyPr>
          <a:lstStyle/>
          <a:p>
            <a:r>
              <a:rPr lang="fr-FR" sz="1200" dirty="0" smtClean="0">
                <a:solidFill>
                  <a:schemeClr val="bg1"/>
                </a:solidFill>
                <a:latin typeface="Arial" panose="020B0604020202020204" pitchFamily="34" charset="0"/>
                <a:cs typeface="Arial" panose="020B0604020202020204" pitchFamily="34" charset="0"/>
              </a:rPr>
              <a:t>Budget</a:t>
            </a:r>
            <a:endParaRPr lang="fr-FR" sz="1200" dirty="0">
              <a:solidFill>
                <a:schemeClr val="bg1"/>
              </a:solidFill>
              <a:latin typeface="Arial" panose="020B0604020202020204" pitchFamily="34" charset="0"/>
              <a:cs typeface="Arial" panose="020B0604020202020204" pitchFamily="34" charset="0"/>
            </a:endParaRPr>
          </a:p>
        </p:txBody>
      </p:sp>
      <p:sp>
        <p:nvSpPr>
          <p:cNvPr id="34" name="ZoneTexte 33"/>
          <p:cNvSpPr txBox="1"/>
          <p:nvPr/>
        </p:nvSpPr>
        <p:spPr>
          <a:xfrm>
            <a:off x="7816641" y="108187"/>
            <a:ext cx="1200235" cy="276999"/>
          </a:xfrm>
          <a:prstGeom prst="rect">
            <a:avLst/>
          </a:prstGeom>
          <a:noFill/>
        </p:spPr>
        <p:txBody>
          <a:bodyPr wrap="square" rtlCol="0">
            <a:spAutoFit/>
          </a:bodyPr>
          <a:lstStyle/>
          <a:p>
            <a:r>
              <a:rPr lang="fr-FR" sz="1200" dirty="0" smtClean="0">
                <a:solidFill>
                  <a:srgbClr val="FFFFFF"/>
                </a:solidFill>
                <a:latin typeface="Arial" panose="020B0604020202020204" pitchFamily="34" charset="0"/>
                <a:cs typeface="Arial" panose="020B0604020202020204" pitchFamily="34" charset="0"/>
              </a:rPr>
              <a:t>Annexes</a:t>
            </a:r>
            <a:endParaRPr lang="fr-FR" sz="1200" dirty="0">
              <a:solidFill>
                <a:srgbClr val="FFFFFF"/>
              </a:solidFill>
              <a:latin typeface="Arial" panose="020B0604020202020204" pitchFamily="34" charset="0"/>
              <a:cs typeface="Arial" panose="020B0604020202020204" pitchFamily="34" charset="0"/>
            </a:endParaRPr>
          </a:p>
        </p:txBody>
      </p:sp>
      <p:sp>
        <p:nvSpPr>
          <p:cNvPr id="8" name="Shape 171"/>
          <p:cNvSpPr txBox="1">
            <a:spLocks/>
          </p:cNvSpPr>
          <p:nvPr/>
        </p:nvSpPr>
        <p:spPr>
          <a:xfrm>
            <a:off x="-3139" y="732995"/>
            <a:ext cx="7694490" cy="807634"/>
          </a:xfrm>
          <a:prstGeom prst="rect">
            <a:avLst/>
          </a:prstGeom>
        </p:spPr>
        <p:txBody>
          <a:bodyPr vert="horz" lIns="91425" tIns="91425" rIns="91425" bIns="91425" rtlCol="0" anchor="ctr"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1600" dirty="0" smtClean="0">
                <a:solidFill>
                  <a:srgbClr val="FFFFFF"/>
                </a:solidFill>
                <a:latin typeface="Arial" panose="020B0604020202020204" pitchFamily="34" charset="0"/>
                <a:cs typeface="Arial" panose="020B0604020202020204" pitchFamily="34" charset="0"/>
              </a:rPr>
              <a:t>Dans les communs du domaine du  château de </a:t>
            </a:r>
            <a:r>
              <a:rPr lang="fr-FR" sz="1600" dirty="0" err="1" smtClean="0">
                <a:solidFill>
                  <a:srgbClr val="FFFFFF"/>
                </a:solidFill>
                <a:latin typeface="Arial" panose="020B0604020202020204" pitchFamily="34" charset="0"/>
                <a:cs typeface="Arial" panose="020B0604020202020204" pitchFamily="34" charset="0"/>
              </a:rPr>
              <a:t>Mauvières</a:t>
            </a:r>
            <a:r>
              <a:rPr lang="fr-FR" sz="1600" dirty="0" smtClean="0">
                <a:solidFill>
                  <a:srgbClr val="FFFFFF"/>
                </a:solidFill>
                <a:latin typeface="Arial" panose="020B0604020202020204" pitchFamily="34" charset="0"/>
                <a:cs typeface="Arial" panose="020B0604020202020204" pitchFamily="34" charset="0"/>
              </a:rPr>
              <a:t> où vécu Cyrano de Bergerac</a:t>
            </a:r>
            <a:r>
              <a:rPr lang="fr-FR" sz="1600" dirty="0">
                <a:solidFill>
                  <a:srgbClr val="FFFFFF"/>
                </a:solidFill>
                <a:latin typeface="Arial" panose="020B0604020202020204" pitchFamily="34" charset="0"/>
                <a:cs typeface="Arial" panose="020B0604020202020204" pitchFamily="34" charset="0"/>
              </a:rPr>
              <a:t/>
            </a:r>
            <a:br>
              <a:rPr lang="fr-FR" sz="1600" dirty="0">
                <a:solidFill>
                  <a:srgbClr val="FFFFFF"/>
                </a:solidFill>
                <a:latin typeface="Arial" panose="020B0604020202020204" pitchFamily="34" charset="0"/>
                <a:cs typeface="Arial" panose="020B0604020202020204" pitchFamily="34" charset="0"/>
              </a:rPr>
            </a:br>
            <a:endParaRPr lang="fr-FR" sz="1100" dirty="0">
              <a:solidFill>
                <a:srgbClr val="000000"/>
              </a:solidFill>
              <a:latin typeface="Arial" panose="020B0604020202020204" pitchFamily="34" charset="0"/>
              <a:cs typeface="Arial" panose="020B0604020202020204" pitchFamily="34" charset="0"/>
            </a:endParaRPr>
          </a:p>
        </p:txBody>
      </p:sp>
      <p:sp>
        <p:nvSpPr>
          <p:cNvPr id="37" name="ZoneTexte 36"/>
          <p:cNvSpPr txBox="1"/>
          <p:nvPr/>
        </p:nvSpPr>
        <p:spPr>
          <a:xfrm>
            <a:off x="5927834" y="6491457"/>
            <a:ext cx="2175646" cy="261610"/>
          </a:xfrm>
          <a:prstGeom prst="rect">
            <a:avLst/>
          </a:prstGeom>
          <a:noFill/>
        </p:spPr>
        <p:txBody>
          <a:bodyPr wrap="square" rtlCol="0">
            <a:spAutoFit/>
          </a:bodyPr>
          <a:lstStyle/>
          <a:p>
            <a:pPr algn="r"/>
            <a:r>
              <a:rPr lang="fr-FR" sz="1050" dirty="0" err="1" smtClean="0"/>
              <a:t>Utopia</a:t>
            </a:r>
            <a:r>
              <a:rPr lang="fr-FR" sz="1050" dirty="0" smtClean="0"/>
              <a:t> Novembre 20123</a:t>
            </a:r>
            <a:endParaRPr lang="fr-FR" sz="1050" dirty="0"/>
          </a:p>
        </p:txBody>
      </p:sp>
      <p:pic>
        <p:nvPicPr>
          <p:cNvPr id="35" name="Image 34" descr="http://petitmauvieres.fr/wp-content/uploads/2012/01/007.jpg"/>
          <p:cNvPicPr/>
          <p:nvPr/>
        </p:nvPicPr>
        <p:blipFill>
          <a:blip r:embed="rId3"/>
          <a:srcRect/>
          <a:stretch>
            <a:fillRect/>
          </a:stretch>
        </p:blipFill>
        <p:spPr bwMode="auto">
          <a:xfrm>
            <a:off x="882132" y="2118982"/>
            <a:ext cx="5756910" cy="1657985"/>
          </a:xfrm>
          <a:prstGeom prst="rect">
            <a:avLst/>
          </a:prstGeom>
          <a:noFill/>
          <a:ln w="9525">
            <a:noFill/>
            <a:miter lim="800000"/>
            <a:headEnd/>
            <a:tailEnd/>
          </a:ln>
        </p:spPr>
      </p:pic>
      <p:pic>
        <p:nvPicPr>
          <p:cNvPr id="19" name="Image 18" descr="http://petitmauvieres.fr/wp-content/uploads/2012/01/bureau.jpg"/>
          <p:cNvPicPr/>
          <p:nvPr/>
        </p:nvPicPr>
        <p:blipFill>
          <a:blip r:embed="rId4"/>
          <a:srcRect/>
          <a:stretch>
            <a:fillRect/>
          </a:stretch>
        </p:blipFill>
        <p:spPr bwMode="auto">
          <a:xfrm>
            <a:off x="2369366" y="4036932"/>
            <a:ext cx="3900805" cy="2194560"/>
          </a:xfrm>
          <a:prstGeom prst="rect">
            <a:avLst/>
          </a:prstGeom>
          <a:noFill/>
          <a:ln w="9525">
            <a:noFill/>
            <a:miter lim="800000"/>
            <a:headEnd/>
            <a:tailEnd/>
          </a:ln>
        </p:spPr>
      </p:pic>
    </p:spTree>
    <p:extLst>
      <p:ext uri="{BB962C8B-B14F-4D97-AF65-F5344CB8AC3E}">
        <p14:creationId xmlns:p14="http://schemas.microsoft.com/office/powerpoint/2010/main" val="7135306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21" name="Rectangle 20"/>
          <p:cNvSpPr/>
          <p:nvPr/>
        </p:nvSpPr>
        <p:spPr>
          <a:xfrm>
            <a:off x="1465271" y="679409"/>
            <a:ext cx="6928452" cy="861220"/>
          </a:xfrm>
          <a:prstGeom prst="rect">
            <a:avLst/>
          </a:prstGeom>
          <a:solidFill>
            <a:schemeClr val="accent6"/>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fr-FR"/>
          </a:p>
        </p:txBody>
      </p:sp>
      <p:sp>
        <p:nvSpPr>
          <p:cNvPr id="22" name="Signalisation droite 33"/>
          <p:cNvSpPr/>
          <p:nvPr/>
        </p:nvSpPr>
        <p:spPr>
          <a:xfrm>
            <a:off x="7171605" y="0"/>
            <a:ext cx="1999051" cy="500852"/>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3" name="Signalisation droite 34"/>
          <p:cNvSpPr/>
          <p:nvPr/>
        </p:nvSpPr>
        <p:spPr>
          <a:xfrm>
            <a:off x="6274469" y="0"/>
            <a:ext cx="1500758" cy="500852"/>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4" name="Signalisation droite 35"/>
          <p:cNvSpPr/>
          <p:nvPr/>
        </p:nvSpPr>
        <p:spPr>
          <a:xfrm>
            <a:off x="4362637" y="0"/>
            <a:ext cx="2183452" cy="500852"/>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5" name="Signalisation droite 36"/>
          <p:cNvSpPr/>
          <p:nvPr/>
        </p:nvSpPr>
        <p:spPr>
          <a:xfrm>
            <a:off x="2916591" y="0"/>
            <a:ext cx="2053162" cy="500852"/>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6" name="Signalisation droite 37"/>
          <p:cNvSpPr/>
          <p:nvPr/>
        </p:nvSpPr>
        <p:spPr>
          <a:xfrm>
            <a:off x="1465272" y="-1"/>
            <a:ext cx="2013555" cy="679409"/>
          </a:xfrm>
          <a:prstGeom prst="homePlate">
            <a:avLst/>
          </a:prstGeom>
          <a:solidFill>
            <a:schemeClr val="accent6"/>
          </a:solidFill>
          <a:ln>
            <a:solidFill>
              <a:schemeClr val="bg1"/>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7" name="Signalisation droite 38"/>
          <p:cNvSpPr/>
          <p:nvPr/>
        </p:nvSpPr>
        <p:spPr>
          <a:xfrm>
            <a:off x="-1" y="0"/>
            <a:ext cx="1899237" cy="500852"/>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8" name="ZoneTexte 27"/>
          <p:cNvSpPr txBox="1"/>
          <p:nvPr/>
        </p:nvSpPr>
        <p:spPr>
          <a:xfrm>
            <a:off x="41848" y="108188"/>
            <a:ext cx="1009712" cy="276999"/>
          </a:xfrm>
          <a:prstGeom prst="rect">
            <a:avLst/>
          </a:prstGeom>
          <a:noFill/>
        </p:spPr>
        <p:txBody>
          <a:bodyPr wrap="square" rtlCol="0">
            <a:spAutoFit/>
          </a:bodyPr>
          <a:lstStyle>
            <a:defPPr>
              <a:defRPr lang="fr-FR"/>
            </a:defPPr>
            <a:lvl1pPr>
              <a:defRPr sz="1200">
                <a:solidFill>
                  <a:schemeClr val="bg1"/>
                </a:solidFill>
                <a:latin typeface="Arial" panose="020B0604020202020204" pitchFamily="34" charset="0"/>
                <a:cs typeface="Arial" panose="020B0604020202020204" pitchFamily="34" charset="0"/>
              </a:defRPr>
            </a:lvl1pPr>
          </a:lstStyle>
          <a:p>
            <a:r>
              <a:rPr lang="fr-FR" dirty="0"/>
              <a:t>Situation </a:t>
            </a:r>
          </a:p>
        </p:txBody>
      </p:sp>
      <p:sp>
        <p:nvSpPr>
          <p:cNvPr id="31" name="ZoneTexte 30"/>
          <p:cNvSpPr txBox="1"/>
          <p:nvPr/>
        </p:nvSpPr>
        <p:spPr>
          <a:xfrm>
            <a:off x="3588830" y="124773"/>
            <a:ext cx="1478629" cy="276999"/>
          </a:xfrm>
          <a:prstGeom prst="rect">
            <a:avLst/>
          </a:prstGeom>
          <a:noFill/>
        </p:spPr>
        <p:txBody>
          <a:bodyPr wrap="square" rtlCol="0">
            <a:spAutoFit/>
          </a:bodyPr>
          <a:lstStyle/>
          <a:p>
            <a:r>
              <a:rPr lang="fr-FR" sz="1200" dirty="0" smtClean="0">
                <a:solidFill>
                  <a:schemeClr val="bg1"/>
                </a:solidFill>
                <a:latin typeface="Arial" panose="020B0604020202020204" pitchFamily="34" charset="0"/>
                <a:cs typeface="Arial" panose="020B0604020202020204" pitchFamily="34" charset="0"/>
              </a:rPr>
              <a:t>Avancement</a:t>
            </a:r>
            <a:endParaRPr lang="fr-FR" sz="1200" dirty="0">
              <a:solidFill>
                <a:schemeClr val="bg1"/>
              </a:solidFill>
              <a:latin typeface="Arial" panose="020B0604020202020204" pitchFamily="34" charset="0"/>
              <a:cs typeface="Arial" panose="020B0604020202020204" pitchFamily="34" charset="0"/>
            </a:endParaRPr>
          </a:p>
        </p:txBody>
      </p:sp>
      <p:sp>
        <p:nvSpPr>
          <p:cNvPr id="32" name="ZoneTexte 31"/>
          <p:cNvSpPr txBox="1"/>
          <p:nvPr/>
        </p:nvSpPr>
        <p:spPr>
          <a:xfrm>
            <a:off x="4998434" y="124773"/>
            <a:ext cx="1478629" cy="276999"/>
          </a:xfrm>
          <a:prstGeom prst="rect">
            <a:avLst/>
          </a:prstGeom>
          <a:noFill/>
        </p:spPr>
        <p:txBody>
          <a:bodyPr wrap="square" rtlCol="0">
            <a:spAutoFit/>
          </a:bodyPr>
          <a:lstStyle/>
          <a:p>
            <a:r>
              <a:rPr lang="fr-FR" sz="1200" dirty="0" smtClean="0">
                <a:solidFill>
                  <a:schemeClr val="bg1"/>
                </a:solidFill>
                <a:latin typeface="Arial" panose="020B0604020202020204" pitchFamily="34" charset="0"/>
                <a:cs typeface="Arial" panose="020B0604020202020204" pitchFamily="34" charset="0"/>
              </a:rPr>
              <a:t>Intervenants</a:t>
            </a:r>
            <a:endParaRPr lang="fr-FR" sz="1200" dirty="0">
              <a:solidFill>
                <a:schemeClr val="bg1"/>
              </a:solidFill>
              <a:latin typeface="Arial" panose="020B0604020202020204" pitchFamily="34" charset="0"/>
              <a:cs typeface="Arial" panose="020B0604020202020204" pitchFamily="34" charset="0"/>
            </a:endParaRPr>
          </a:p>
        </p:txBody>
      </p:sp>
      <p:sp>
        <p:nvSpPr>
          <p:cNvPr id="33" name="ZoneTexte 32"/>
          <p:cNvSpPr txBox="1"/>
          <p:nvPr/>
        </p:nvSpPr>
        <p:spPr>
          <a:xfrm>
            <a:off x="6766969" y="124387"/>
            <a:ext cx="756687" cy="276999"/>
          </a:xfrm>
          <a:prstGeom prst="rect">
            <a:avLst/>
          </a:prstGeom>
          <a:noFill/>
        </p:spPr>
        <p:txBody>
          <a:bodyPr wrap="square" rtlCol="0">
            <a:spAutoFit/>
          </a:bodyPr>
          <a:lstStyle/>
          <a:p>
            <a:r>
              <a:rPr lang="fr-FR" sz="1200" dirty="0" smtClean="0">
                <a:solidFill>
                  <a:schemeClr val="bg1"/>
                </a:solidFill>
                <a:latin typeface="Arial" panose="020B0604020202020204" pitchFamily="34" charset="0"/>
                <a:cs typeface="Arial" panose="020B0604020202020204" pitchFamily="34" charset="0"/>
              </a:rPr>
              <a:t>Budget</a:t>
            </a:r>
            <a:endParaRPr lang="fr-FR" sz="1200" dirty="0">
              <a:solidFill>
                <a:schemeClr val="bg1"/>
              </a:solidFill>
              <a:latin typeface="Arial" panose="020B0604020202020204" pitchFamily="34" charset="0"/>
              <a:cs typeface="Arial" panose="020B0604020202020204" pitchFamily="34" charset="0"/>
            </a:endParaRPr>
          </a:p>
        </p:txBody>
      </p:sp>
      <p:sp>
        <p:nvSpPr>
          <p:cNvPr id="34" name="ZoneTexte 33"/>
          <p:cNvSpPr txBox="1"/>
          <p:nvPr/>
        </p:nvSpPr>
        <p:spPr>
          <a:xfrm>
            <a:off x="7816641" y="108187"/>
            <a:ext cx="1200235" cy="276999"/>
          </a:xfrm>
          <a:prstGeom prst="rect">
            <a:avLst/>
          </a:prstGeom>
          <a:noFill/>
        </p:spPr>
        <p:txBody>
          <a:bodyPr wrap="square" rtlCol="0">
            <a:spAutoFit/>
          </a:bodyPr>
          <a:lstStyle/>
          <a:p>
            <a:r>
              <a:rPr lang="fr-FR" sz="1200" dirty="0" smtClean="0">
                <a:solidFill>
                  <a:srgbClr val="FFFFFF"/>
                </a:solidFill>
                <a:latin typeface="Arial" panose="020B0604020202020204" pitchFamily="34" charset="0"/>
                <a:cs typeface="Arial" panose="020B0604020202020204" pitchFamily="34" charset="0"/>
              </a:rPr>
              <a:t>Annexes</a:t>
            </a:r>
            <a:endParaRPr lang="fr-FR" sz="1200" dirty="0">
              <a:solidFill>
                <a:srgbClr val="FFFFFF"/>
              </a:solidFill>
              <a:latin typeface="Arial" panose="020B0604020202020204" pitchFamily="34" charset="0"/>
              <a:cs typeface="Arial" panose="020B0604020202020204" pitchFamily="34" charset="0"/>
            </a:endParaRPr>
          </a:p>
        </p:txBody>
      </p:sp>
      <p:sp>
        <p:nvSpPr>
          <p:cNvPr id="8" name="Shape 171"/>
          <p:cNvSpPr txBox="1">
            <a:spLocks/>
          </p:cNvSpPr>
          <p:nvPr/>
        </p:nvSpPr>
        <p:spPr>
          <a:xfrm>
            <a:off x="1465271" y="732995"/>
            <a:ext cx="6226079" cy="807634"/>
          </a:xfrm>
          <a:prstGeom prst="rect">
            <a:avLst/>
          </a:prstGeom>
        </p:spPr>
        <p:txBody>
          <a:bodyPr vert="horz" lIns="91425" tIns="91425" rIns="91425" bIns="91425" rtlCol="0" anchor="ctr"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1600" dirty="0" smtClean="0">
                <a:solidFill>
                  <a:srgbClr val="FFFFFF"/>
                </a:solidFill>
                <a:latin typeface="Arial" panose="020B0604020202020204" pitchFamily="34" charset="0"/>
                <a:cs typeface="Arial" panose="020B0604020202020204" pitchFamily="34" charset="0"/>
              </a:rPr>
              <a:t>Création d’une résidence culturelle, d’un atelier d’artiste et organisation d’expositions et de stages autour de lui ou son art</a:t>
            </a:r>
            <a:r>
              <a:rPr lang="fr-FR" sz="1600" dirty="0">
                <a:solidFill>
                  <a:srgbClr val="FFFFFF"/>
                </a:solidFill>
                <a:latin typeface="Arial" panose="020B0604020202020204" pitchFamily="34" charset="0"/>
                <a:cs typeface="Arial" panose="020B0604020202020204" pitchFamily="34" charset="0"/>
              </a:rPr>
              <a:t/>
            </a:r>
            <a:br>
              <a:rPr lang="fr-FR" sz="1600" dirty="0">
                <a:solidFill>
                  <a:srgbClr val="FFFFFF"/>
                </a:solidFill>
                <a:latin typeface="Arial" panose="020B0604020202020204" pitchFamily="34" charset="0"/>
                <a:cs typeface="Arial" panose="020B0604020202020204" pitchFamily="34" charset="0"/>
              </a:rPr>
            </a:br>
            <a:endParaRPr lang="fr-FR" sz="1100" dirty="0">
              <a:solidFill>
                <a:srgbClr val="000000"/>
              </a:solidFill>
              <a:latin typeface="Arial" panose="020B0604020202020204" pitchFamily="34" charset="0"/>
              <a:cs typeface="Arial" panose="020B0604020202020204" pitchFamily="34" charset="0"/>
            </a:endParaRPr>
          </a:p>
        </p:txBody>
      </p:sp>
      <p:sp>
        <p:nvSpPr>
          <p:cNvPr id="37" name="ZoneTexte 36"/>
          <p:cNvSpPr txBox="1"/>
          <p:nvPr/>
        </p:nvSpPr>
        <p:spPr>
          <a:xfrm>
            <a:off x="5927834" y="6491457"/>
            <a:ext cx="2175646" cy="261610"/>
          </a:xfrm>
          <a:prstGeom prst="rect">
            <a:avLst/>
          </a:prstGeom>
          <a:noFill/>
        </p:spPr>
        <p:txBody>
          <a:bodyPr wrap="square" rtlCol="0">
            <a:spAutoFit/>
          </a:bodyPr>
          <a:lstStyle/>
          <a:p>
            <a:pPr algn="r"/>
            <a:r>
              <a:rPr lang="fr-FR" sz="1050" dirty="0" err="1" smtClean="0"/>
              <a:t>Utopia</a:t>
            </a:r>
            <a:r>
              <a:rPr lang="fr-FR" sz="1050" dirty="0" smtClean="0"/>
              <a:t> Novembre 20123</a:t>
            </a:r>
            <a:endParaRPr lang="fr-FR" sz="1050" dirty="0"/>
          </a:p>
        </p:txBody>
      </p:sp>
      <p:sp>
        <p:nvSpPr>
          <p:cNvPr id="19" name="Espace réservé du contenu 2"/>
          <p:cNvSpPr>
            <a:spLocks noGrp="1"/>
          </p:cNvSpPr>
          <p:nvPr>
            <p:ph idx="1"/>
          </p:nvPr>
        </p:nvSpPr>
        <p:spPr>
          <a:xfrm>
            <a:off x="443135" y="2009369"/>
            <a:ext cx="5140801" cy="1358671"/>
          </a:xfrm>
        </p:spPr>
        <p:txBody>
          <a:bodyPr>
            <a:normAutofit fontScale="85000" lnSpcReduction="20000"/>
          </a:bodyPr>
          <a:lstStyle/>
          <a:p>
            <a:pPr>
              <a:buClr>
                <a:schemeClr val="accent6"/>
              </a:buClr>
              <a:buFont typeface="Wingdings" panose="05000000000000000000" pitchFamily="2" charset="2"/>
              <a:buChar char="q"/>
            </a:pPr>
            <a:endParaRPr lang="fr-FR" sz="2000" dirty="0" smtClean="0">
              <a:latin typeface="Arial" panose="020B0604020202020204" pitchFamily="34" charset="0"/>
              <a:cs typeface="Arial" panose="020B0604020202020204" pitchFamily="34" charset="0"/>
            </a:endParaRPr>
          </a:p>
          <a:p>
            <a:pPr>
              <a:buClr>
                <a:schemeClr val="accent6"/>
              </a:buClr>
              <a:buFont typeface="Wingdings" panose="05000000000000000000" pitchFamily="2" charset="2"/>
              <a:buChar char="q"/>
            </a:pPr>
            <a:r>
              <a:rPr lang="fr-FR" sz="2000" dirty="0" smtClean="0">
                <a:latin typeface="Arial" panose="020B0604020202020204" pitchFamily="34" charset="0"/>
                <a:cs typeface="Arial" panose="020B0604020202020204" pitchFamily="34" charset="0"/>
              </a:rPr>
              <a:t>lieu pour vivre, exposer, travailler et partager son art</a:t>
            </a:r>
          </a:p>
          <a:p>
            <a:pPr>
              <a:buClr>
                <a:schemeClr val="accent6"/>
              </a:buClr>
              <a:buFont typeface="Wingdings" panose="05000000000000000000" pitchFamily="2" charset="2"/>
              <a:buChar char="q"/>
            </a:pPr>
            <a:r>
              <a:rPr lang="fr-FR" sz="2000" dirty="0">
                <a:latin typeface="Arial" panose="020B0604020202020204" pitchFamily="34" charset="0"/>
                <a:cs typeface="Arial" panose="020B0604020202020204" pitchFamily="34" charset="0"/>
              </a:rPr>
              <a:t>Développement du tourisme culturel (historique et artistique)</a:t>
            </a:r>
          </a:p>
          <a:p>
            <a:pPr>
              <a:buClr>
                <a:schemeClr val="accent6"/>
              </a:buClr>
              <a:buFont typeface="Wingdings" panose="05000000000000000000" pitchFamily="2" charset="2"/>
              <a:buChar char="q"/>
            </a:pPr>
            <a:endParaRPr lang="fr-FR" dirty="0" smtClean="0"/>
          </a:p>
        </p:txBody>
      </p:sp>
      <p:sp>
        <p:nvSpPr>
          <p:cNvPr id="29" name="ZoneTexte 28"/>
          <p:cNvSpPr txBox="1"/>
          <p:nvPr/>
        </p:nvSpPr>
        <p:spPr>
          <a:xfrm>
            <a:off x="2000198" y="124773"/>
            <a:ext cx="1478629" cy="276999"/>
          </a:xfrm>
          <a:prstGeom prst="rect">
            <a:avLst/>
          </a:prstGeom>
          <a:noFill/>
        </p:spPr>
        <p:txBody>
          <a:bodyPr wrap="square" rtlCol="0">
            <a:spAutoFit/>
          </a:bodyPr>
          <a:lstStyle/>
          <a:p>
            <a:r>
              <a:rPr lang="fr-FR" sz="1200" dirty="0" smtClean="0">
                <a:solidFill>
                  <a:schemeClr val="bg1"/>
                </a:solidFill>
                <a:latin typeface="Arial" panose="020B0604020202020204" pitchFamily="34" charset="0"/>
                <a:cs typeface="Arial" panose="020B0604020202020204" pitchFamily="34" charset="0"/>
              </a:rPr>
              <a:t>Projet</a:t>
            </a:r>
            <a:endParaRPr lang="fr-FR" sz="1200" dirty="0">
              <a:solidFill>
                <a:schemeClr val="bg1"/>
              </a:solidFill>
              <a:latin typeface="Arial" panose="020B0604020202020204" pitchFamily="34" charset="0"/>
              <a:cs typeface="Arial" panose="020B0604020202020204" pitchFamily="34" charset="0"/>
            </a:endParaRPr>
          </a:p>
        </p:txBody>
      </p:sp>
      <p:sp>
        <p:nvSpPr>
          <p:cNvPr id="20" name="Espace réservé du contenu 2"/>
          <p:cNvSpPr txBox="1">
            <a:spLocks/>
          </p:cNvSpPr>
          <p:nvPr/>
        </p:nvSpPr>
        <p:spPr>
          <a:xfrm>
            <a:off x="443135" y="3070172"/>
            <a:ext cx="5657026" cy="1627829"/>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6"/>
              </a:buClr>
              <a:buFont typeface="Wingdings" panose="05000000000000000000" pitchFamily="2" charset="2"/>
              <a:buChar char="q"/>
            </a:pPr>
            <a:endParaRPr lang="fr-FR" sz="2000" dirty="0" smtClean="0">
              <a:latin typeface="Arial" panose="020B0604020202020204" pitchFamily="34" charset="0"/>
              <a:cs typeface="Arial" panose="020B0604020202020204" pitchFamily="34" charset="0"/>
            </a:endParaRPr>
          </a:p>
          <a:p>
            <a:pPr>
              <a:buClr>
                <a:schemeClr val="accent6"/>
              </a:buClr>
              <a:buFont typeface="Wingdings" panose="05000000000000000000" pitchFamily="2" charset="2"/>
              <a:buChar char="q"/>
            </a:pPr>
            <a:r>
              <a:rPr lang="fr-FR" sz="2000" dirty="0" smtClean="0">
                <a:latin typeface="Arial" panose="020B0604020202020204" pitchFamily="34" charset="0"/>
                <a:cs typeface="Arial" panose="020B0604020202020204" pitchFamily="34" charset="0"/>
              </a:rPr>
              <a:t>L’artiste gère son atelier</a:t>
            </a:r>
          </a:p>
          <a:p>
            <a:pPr>
              <a:buClr>
                <a:schemeClr val="accent6"/>
              </a:buClr>
              <a:buFont typeface="Wingdings" panose="05000000000000000000" pitchFamily="2" charset="2"/>
              <a:buChar char="q"/>
            </a:pPr>
            <a:r>
              <a:rPr lang="fr-FR" sz="2000" dirty="0" smtClean="0">
                <a:latin typeface="Arial" panose="020B0604020202020204" pitchFamily="34" charset="0"/>
                <a:cs typeface="Arial" panose="020B0604020202020204" pitchFamily="34" charset="0"/>
              </a:rPr>
              <a:t>Les évènements sont organisés par les exploitants de la résidence culturelle et de l’espace de réception qui crée et administrent les sites internet  de promotion et de diffusion </a:t>
            </a:r>
            <a:endParaRPr lang="fr-FR" dirty="0" smtClean="0"/>
          </a:p>
        </p:txBody>
      </p:sp>
      <p:sp>
        <p:nvSpPr>
          <p:cNvPr id="30" name="Espace réservé du contenu 2"/>
          <p:cNvSpPr txBox="1">
            <a:spLocks/>
          </p:cNvSpPr>
          <p:nvPr/>
        </p:nvSpPr>
        <p:spPr>
          <a:xfrm>
            <a:off x="1465272" y="4726711"/>
            <a:ext cx="7207463" cy="1627829"/>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6"/>
              </a:buClr>
              <a:buFont typeface="Wingdings" panose="05000000000000000000" pitchFamily="2" charset="2"/>
              <a:buChar char="q"/>
            </a:pPr>
            <a:endParaRPr lang="fr-FR" sz="2000" dirty="0" smtClean="0">
              <a:latin typeface="Arial" panose="020B0604020202020204" pitchFamily="34" charset="0"/>
              <a:cs typeface="Arial" panose="020B0604020202020204" pitchFamily="34" charset="0"/>
            </a:endParaRPr>
          </a:p>
          <a:p>
            <a:pPr>
              <a:buClr>
                <a:schemeClr val="accent6"/>
              </a:buClr>
              <a:buFont typeface="Wingdings" panose="05000000000000000000" pitchFamily="2" charset="2"/>
              <a:buChar char="q"/>
            </a:pPr>
            <a:r>
              <a:rPr lang="fr-FR" sz="2000" dirty="0" smtClean="0">
                <a:latin typeface="Arial" panose="020B0604020202020204" pitchFamily="34" charset="0"/>
                <a:cs typeface="Arial" panose="020B0604020202020204" pitchFamily="34" charset="0"/>
              </a:rPr>
              <a:t>Le fief de Cyrano de Bergerac  pour l’hébergement résidentiel</a:t>
            </a:r>
          </a:p>
          <a:p>
            <a:pPr>
              <a:buClr>
                <a:schemeClr val="accent6"/>
              </a:buClr>
              <a:buFont typeface="Wingdings" panose="05000000000000000000" pitchFamily="2" charset="2"/>
              <a:buChar char="q"/>
            </a:pPr>
            <a:r>
              <a:rPr lang="fr-FR" sz="2000" dirty="0" smtClean="0">
                <a:latin typeface="Arial" panose="020B0604020202020204" pitchFamily="34" charset="0"/>
                <a:cs typeface="Arial" panose="020B0604020202020204" pitchFamily="34" charset="0"/>
              </a:rPr>
              <a:t>La centrale des séminaires pour l’organisation des vernissages et des évènements</a:t>
            </a:r>
            <a:endParaRPr lang="fr-FR" dirty="0" smtClean="0"/>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7776" y="1540628"/>
            <a:ext cx="2420434" cy="3348363"/>
          </a:xfrm>
          <a:prstGeom prst="rect">
            <a:avLst/>
          </a:prstGeom>
        </p:spPr>
      </p:pic>
    </p:spTree>
    <p:extLst>
      <p:ext uri="{BB962C8B-B14F-4D97-AF65-F5344CB8AC3E}">
        <p14:creationId xmlns:p14="http://schemas.microsoft.com/office/powerpoint/2010/main" val="263302899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21" name="Rectangle 20"/>
          <p:cNvSpPr/>
          <p:nvPr/>
        </p:nvSpPr>
        <p:spPr>
          <a:xfrm>
            <a:off x="1465271" y="679409"/>
            <a:ext cx="6928452" cy="861220"/>
          </a:xfrm>
          <a:prstGeom prst="rect">
            <a:avLst/>
          </a:prstGeom>
          <a:solidFill>
            <a:schemeClr val="accent6"/>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fr-FR"/>
          </a:p>
        </p:txBody>
      </p:sp>
      <p:sp>
        <p:nvSpPr>
          <p:cNvPr id="22" name="Signalisation droite 33"/>
          <p:cNvSpPr/>
          <p:nvPr/>
        </p:nvSpPr>
        <p:spPr>
          <a:xfrm>
            <a:off x="7171605" y="0"/>
            <a:ext cx="1999051" cy="500852"/>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3" name="Signalisation droite 34"/>
          <p:cNvSpPr/>
          <p:nvPr/>
        </p:nvSpPr>
        <p:spPr>
          <a:xfrm>
            <a:off x="6274469" y="0"/>
            <a:ext cx="1500758" cy="500852"/>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4" name="Signalisation droite 35"/>
          <p:cNvSpPr/>
          <p:nvPr/>
        </p:nvSpPr>
        <p:spPr>
          <a:xfrm>
            <a:off x="4362637" y="0"/>
            <a:ext cx="2183452" cy="500852"/>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5" name="Signalisation droite 36"/>
          <p:cNvSpPr/>
          <p:nvPr/>
        </p:nvSpPr>
        <p:spPr>
          <a:xfrm>
            <a:off x="2916591" y="0"/>
            <a:ext cx="2053162" cy="500852"/>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6" name="Signalisation droite 37"/>
          <p:cNvSpPr/>
          <p:nvPr/>
        </p:nvSpPr>
        <p:spPr>
          <a:xfrm>
            <a:off x="1465272" y="-1"/>
            <a:ext cx="2013555" cy="679409"/>
          </a:xfrm>
          <a:prstGeom prst="homePlate">
            <a:avLst/>
          </a:prstGeom>
          <a:solidFill>
            <a:schemeClr val="accent6"/>
          </a:solidFill>
          <a:ln>
            <a:solidFill>
              <a:schemeClr val="bg1"/>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7" name="Signalisation droite 38"/>
          <p:cNvSpPr/>
          <p:nvPr/>
        </p:nvSpPr>
        <p:spPr>
          <a:xfrm>
            <a:off x="-1" y="0"/>
            <a:ext cx="1899237" cy="500852"/>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8" name="ZoneTexte 27"/>
          <p:cNvSpPr txBox="1"/>
          <p:nvPr/>
        </p:nvSpPr>
        <p:spPr>
          <a:xfrm>
            <a:off x="41848" y="108188"/>
            <a:ext cx="1009712" cy="276999"/>
          </a:xfrm>
          <a:prstGeom prst="rect">
            <a:avLst/>
          </a:prstGeom>
          <a:noFill/>
        </p:spPr>
        <p:txBody>
          <a:bodyPr wrap="square" rtlCol="0">
            <a:spAutoFit/>
          </a:bodyPr>
          <a:lstStyle>
            <a:defPPr>
              <a:defRPr lang="fr-FR"/>
            </a:defPPr>
            <a:lvl1pPr>
              <a:defRPr sz="1200">
                <a:solidFill>
                  <a:schemeClr val="bg1"/>
                </a:solidFill>
                <a:latin typeface="Arial" panose="020B0604020202020204" pitchFamily="34" charset="0"/>
                <a:cs typeface="Arial" panose="020B0604020202020204" pitchFamily="34" charset="0"/>
              </a:defRPr>
            </a:lvl1pPr>
          </a:lstStyle>
          <a:p>
            <a:r>
              <a:rPr lang="fr-FR" dirty="0"/>
              <a:t>Situation </a:t>
            </a:r>
          </a:p>
        </p:txBody>
      </p:sp>
      <p:sp>
        <p:nvSpPr>
          <p:cNvPr id="31" name="ZoneTexte 30"/>
          <p:cNvSpPr txBox="1"/>
          <p:nvPr/>
        </p:nvSpPr>
        <p:spPr>
          <a:xfrm>
            <a:off x="3588830" y="124773"/>
            <a:ext cx="1478629" cy="276999"/>
          </a:xfrm>
          <a:prstGeom prst="rect">
            <a:avLst/>
          </a:prstGeom>
          <a:noFill/>
        </p:spPr>
        <p:txBody>
          <a:bodyPr wrap="square" rtlCol="0">
            <a:spAutoFit/>
          </a:bodyPr>
          <a:lstStyle/>
          <a:p>
            <a:r>
              <a:rPr lang="fr-FR" sz="1200" dirty="0" smtClean="0">
                <a:solidFill>
                  <a:schemeClr val="bg1"/>
                </a:solidFill>
                <a:latin typeface="Arial" panose="020B0604020202020204" pitchFamily="34" charset="0"/>
                <a:cs typeface="Arial" panose="020B0604020202020204" pitchFamily="34" charset="0"/>
              </a:rPr>
              <a:t>Avancement</a:t>
            </a:r>
            <a:endParaRPr lang="fr-FR" sz="1200" dirty="0">
              <a:solidFill>
                <a:schemeClr val="bg1"/>
              </a:solidFill>
              <a:latin typeface="Arial" panose="020B0604020202020204" pitchFamily="34" charset="0"/>
              <a:cs typeface="Arial" panose="020B0604020202020204" pitchFamily="34" charset="0"/>
            </a:endParaRPr>
          </a:p>
        </p:txBody>
      </p:sp>
      <p:sp>
        <p:nvSpPr>
          <p:cNvPr id="32" name="ZoneTexte 31"/>
          <p:cNvSpPr txBox="1"/>
          <p:nvPr/>
        </p:nvSpPr>
        <p:spPr>
          <a:xfrm>
            <a:off x="4998434" y="124773"/>
            <a:ext cx="1478629" cy="276999"/>
          </a:xfrm>
          <a:prstGeom prst="rect">
            <a:avLst/>
          </a:prstGeom>
          <a:noFill/>
        </p:spPr>
        <p:txBody>
          <a:bodyPr wrap="square" rtlCol="0">
            <a:spAutoFit/>
          </a:bodyPr>
          <a:lstStyle/>
          <a:p>
            <a:r>
              <a:rPr lang="fr-FR" sz="1200" dirty="0" smtClean="0">
                <a:solidFill>
                  <a:schemeClr val="bg1"/>
                </a:solidFill>
                <a:latin typeface="Arial" panose="020B0604020202020204" pitchFamily="34" charset="0"/>
                <a:cs typeface="Arial" panose="020B0604020202020204" pitchFamily="34" charset="0"/>
              </a:rPr>
              <a:t>Intervenants</a:t>
            </a:r>
            <a:endParaRPr lang="fr-FR" sz="1200" dirty="0">
              <a:solidFill>
                <a:schemeClr val="bg1"/>
              </a:solidFill>
              <a:latin typeface="Arial" panose="020B0604020202020204" pitchFamily="34" charset="0"/>
              <a:cs typeface="Arial" panose="020B0604020202020204" pitchFamily="34" charset="0"/>
            </a:endParaRPr>
          </a:p>
        </p:txBody>
      </p:sp>
      <p:sp>
        <p:nvSpPr>
          <p:cNvPr id="33" name="ZoneTexte 32"/>
          <p:cNvSpPr txBox="1"/>
          <p:nvPr/>
        </p:nvSpPr>
        <p:spPr>
          <a:xfrm>
            <a:off x="6766969" y="124387"/>
            <a:ext cx="756687" cy="276999"/>
          </a:xfrm>
          <a:prstGeom prst="rect">
            <a:avLst/>
          </a:prstGeom>
          <a:noFill/>
        </p:spPr>
        <p:txBody>
          <a:bodyPr wrap="square" rtlCol="0">
            <a:spAutoFit/>
          </a:bodyPr>
          <a:lstStyle/>
          <a:p>
            <a:r>
              <a:rPr lang="fr-FR" sz="1200" dirty="0" smtClean="0">
                <a:solidFill>
                  <a:schemeClr val="bg1"/>
                </a:solidFill>
                <a:latin typeface="Arial" panose="020B0604020202020204" pitchFamily="34" charset="0"/>
                <a:cs typeface="Arial" panose="020B0604020202020204" pitchFamily="34" charset="0"/>
              </a:rPr>
              <a:t>Budget</a:t>
            </a:r>
            <a:endParaRPr lang="fr-FR" sz="1200" dirty="0">
              <a:solidFill>
                <a:schemeClr val="bg1"/>
              </a:solidFill>
              <a:latin typeface="Arial" panose="020B0604020202020204" pitchFamily="34" charset="0"/>
              <a:cs typeface="Arial" panose="020B0604020202020204" pitchFamily="34" charset="0"/>
            </a:endParaRPr>
          </a:p>
        </p:txBody>
      </p:sp>
      <p:sp>
        <p:nvSpPr>
          <p:cNvPr id="34" name="ZoneTexte 33"/>
          <p:cNvSpPr txBox="1"/>
          <p:nvPr/>
        </p:nvSpPr>
        <p:spPr>
          <a:xfrm>
            <a:off x="7816641" y="108187"/>
            <a:ext cx="1200235" cy="276999"/>
          </a:xfrm>
          <a:prstGeom prst="rect">
            <a:avLst/>
          </a:prstGeom>
          <a:noFill/>
        </p:spPr>
        <p:txBody>
          <a:bodyPr wrap="square" rtlCol="0">
            <a:spAutoFit/>
          </a:bodyPr>
          <a:lstStyle/>
          <a:p>
            <a:r>
              <a:rPr lang="fr-FR" sz="1200" dirty="0" smtClean="0">
                <a:solidFill>
                  <a:srgbClr val="FFFFFF"/>
                </a:solidFill>
                <a:latin typeface="Arial" panose="020B0604020202020204" pitchFamily="34" charset="0"/>
                <a:cs typeface="Arial" panose="020B0604020202020204" pitchFamily="34" charset="0"/>
              </a:rPr>
              <a:t>Annexes</a:t>
            </a:r>
            <a:endParaRPr lang="fr-FR" sz="1200" dirty="0">
              <a:solidFill>
                <a:srgbClr val="FFFFFF"/>
              </a:solidFill>
              <a:latin typeface="Arial" panose="020B0604020202020204" pitchFamily="34" charset="0"/>
              <a:cs typeface="Arial" panose="020B0604020202020204" pitchFamily="34" charset="0"/>
            </a:endParaRPr>
          </a:p>
        </p:txBody>
      </p:sp>
      <p:sp>
        <p:nvSpPr>
          <p:cNvPr id="8" name="Shape 171"/>
          <p:cNvSpPr txBox="1">
            <a:spLocks/>
          </p:cNvSpPr>
          <p:nvPr/>
        </p:nvSpPr>
        <p:spPr>
          <a:xfrm>
            <a:off x="1465271" y="732995"/>
            <a:ext cx="6226079" cy="807634"/>
          </a:xfrm>
          <a:prstGeom prst="rect">
            <a:avLst/>
          </a:prstGeom>
        </p:spPr>
        <p:txBody>
          <a:bodyPr vert="horz" lIns="91425" tIns="91425" rIns="91425" bIns="91425" rtlCol="0" anchor="ctr"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1600" dirty="0" smtClean="0">
                <a:solidFill>
                  <a:srgbClr val="FFFFFF"/>
                </a:solidFill>
                <a:latin typeface="Arial" panose="020B0604020202020204" pitchFamily="34" charset="0"/>
                <a:cs typeface="Arial" panose="020B0604020202020204" pitchFamily="34" charset="0"/>
              </a:rPr>
              <a:t>Mise à disposition d’un atelier auto géré par l’artiste et organisation atour de lui d’expositions, de rencontres ou de stages</a:t>
            </a:r>
            <a:r>
              <a:rPr lang="fr-FR" sz="1600" dirty="0">
                <a:solidFill>
                  <a:srgbClr val="FFFFFF"/>
                </a:solidFill>
                <a:latin typeface="Arial" panose="020B0604020202020204" pitchFamily="34" charset="0"/>
                <a:cs typeface="Arial" panose="020B0604020202020204" pitchFamily="34" charset="0"/>
              </a:rPr>
              <a:t/>
            </a:r>
            <a:br>
              <a:rPr lang="fr-FR" sz="1600" dirty="0">
                <a:solidFill>
                  <a:srgbClr val="FFFFFF"/>
                </a:solidFill>
                <a:latin typeface="Arial" panose="020B0604020202020204" pitchFamily="34" charset="0"/>
                <a:cs typeface="Arial" panose="020B0604020202020204" pitchFamily="34" charset="0"/>
              </a:rPr>
            </a:br>
            <a:endParaRPr lang="fr-FR" sz="1100" dirty="0">
              <a:solidFill>
                <a:srgbClr val="000000"/>
              </a:solidFill>
              <a:latin typeface="Arial" panose="020B0604020202020204" pitchFamily="34" charset="0"/>
              <a:cs typeface="Arial" panose="020B0604020202020204" pitchFamily="34" charset="0"/>
            </a:endParaRPr>
          </a:p>
        </p:txBody>
      </p:sp>
      <p:sp>
        <p:nvSpPr>
          <p:cNvPr id="37" name="ZoneTexte 36"/>
          <p:cNvSpPr txBox="1"/>
          <p:nvPr/>
        </p:nvSpPr>
        <p:spPr>
          <a:xfrm>
            <a:off x="5927834" y="6491457"/>
            <a:ext cx="2175646" cy="261610"/>
          </a:xfrm>
          <a:prstGeom prst="rect">
            <a:avLst/>
          </a:prstGeom>
          <a:noFill/>
        </p:spPr>
        <p:txBody>
          <a:bodyPr wrap="square" rtlCol="0">
            <a:spAutoFit/>
          </a:bodyPr>
          <a:lstStyle/>
          <a:p>
            <a:pPr algn="r"/>
            <a:r>
              <a:rPr lang="fr-FR" sz="1050" dirty="0" err="1" smtClean="0"/>
              <a:t>Utopia</a:t>
            </a:r>
            <a:r>
              <a:rPr lang="fr-FR" sz="1050" dirty="0" smtClean="0"/>
              <a:t> Novembre 20123</a:t>
            </a:r>
            <a:endParaRPr lang="fr-FR" sz="1050" dirty="0"/>
          </a:p>
        </p:txBody>
      </p:sp>
      <p:sp>
        <p:nvSpPr>
          <p:cNvPr id="19" name="Espace réservé du contenu 2"/>
          <p:cNvSpPr>
            <a:spLocks noGrp="1"/>
          </p:cNvSpPr>
          <p:nvPr>
            <p:ph idx="1"/>
          </p:nvPr>
        </p:nvSpPr>
        <p:spPr>
          <a:xfrm>
            <a:off x="443135" y="2009369"/>
            <a:ext cx="7530433" cy="2105432"/>
          </a:xfrm>
        </p:spPr>
        <p:txBody>
          <a:bodyPr>
            <a:normAutofit/>
          </a:bodyPr>
          <a:lstStyle/>
          <a:p>
            <a:pPr>
              <a:buClr>
                <a:schemeClr val="accent6"/>
              </a:buClr>
              <a:buFont typeface="Wingdings" panose="05000000000000000000" pitchFamily="2" charset="2"/>
              <a:buChar char="q"/>
            </a:pPr>
            <a:r>
              <a:rPr lang="fr-FR" sz="2000" dirty="0" smtClean="0">
                <a:latin typeface="Arial" panose="020B0604020202020204" pitchFamily="34" charset="0"/>
                <a:cs typeface="Arial" panose="020B0604020202020204" pitchFamily="34" charset="0"/>
              </a:rPr>
              <a:t>50 mètres carrés pour un atelier pour héberger un artiste, artisan pendant 1 an</a:t>
            </a:r>
          </a:p>
          <a:p>
            <a:pPr>
              <a:buClr>
                <a:schemeClr val="accent6"/>
              </a:buClr>
              <a:buFont typeface="Wingdings" panose="05000000000000000000" pitchFamily="2" charset="2"/>
              <a:buChar char="q"/>
            </a:pPr>
            <a:endParaRPr lang="fr-FR" sz="2000" dirty="0" smtClean="0">
              <a:latin typeface="Arial" panose="020B0604020202020204" pitchFamily="34" charset="0"/>
              <a:cs typeface="Arial" panose="020B0604020202020204" pitchFamily="34" charset="0"/>
            </a:endParaRPr>
          </a:p>
          <a:p>
            <a:pPr>
              <a:buClr>
                <a:schemeClr val="accent6"/>
              </a:buClr>
              <a:buFont typeface="Wingdings" panose="05000000000000000000" pitchFamily="2" charset="2"/>
              <a:buChar char="q"/>
            </a:pPr>
            <a:r>
              <a:rPr lang="fr-FR" sz="2000" dirty="0">
                <a:latin typeface="Arial" panose="020B0604020202020204" pitchFamily="34" charset="0"/>
                <a:cs typeface="Arial" panose="020B0604020202020204" pitchFamily="34" charset="0"/>
              </a:rPr>
              <a:t>50 mètres carrés </a:t>
            </a:r>
            <a:r>
              <a:rPr lang="fr-FR" sz="2000" dirty="0" smtClean="0">
                <a:latin typeface="Arial" panose="020B0604020202020204" pitchFamily="34" charset="0"/>
                <a:cs typeface="Arial" panose="020B0604020202020204" pitchFamily="34" charset="0"/>
              </a:rPr>
              <a:t>pour un espace éphémère </a:t>
            </a:r>
            <a:r>
              <a:rPr lang="fr-FR" sz="2000" dirty="0">
                <a:latin typeface="Arial" panose="020B0604020202020204" pitchFamily="34" charset="0"/>
                <a:cs typeface="Arial" panose="020B0604020202020204" pitchFamily="34" charset="0"/>
              </a:rPr>
              <a:t>(</a:t>
            </a:r>
            <a:r>
              <a:rPr lang="fr-FR" sz="2000" dirty="0" smtClean="0">
                <a:latin typeface="Arial" panose="020B0604020202020204" pitchFamily="34" charset="0"/>
                <a:cs typeface="Arial" panose="020B0604020202020204" pitchFamily="34" charset="0"/>
              </a:rPr>
              <a:t>expositions, stages ou cours)</a:t>
            </a:r>
          </a:p>
          <a:p>
            <a:pPr>
              <a:buClr>
                <a:schemeClr val="accent6"/>
              </a:buClr>
              <a:buFont typeface="Wingdings" panose="05000000000000000000" pitchFamily="2" charset="2"/>
              <a:buChar char="q"/>
            </a:pPr>
            <a:r>
              <a:rPr lang="fr-FR" sz="2000" dirty="0">
                <a:latin typeface="Arial" panose="020B0604020202020204" pitchFamily="34" charset="0"/>
                <a:cs typeface="Arial" panose="020B0604020202020204" pitchFamily="34" charset="0"/>
              </a:rPr>
              <a:t>250 mètres carrés pour </a:t>
            </a:r>
            <a:r>
              <a:rPr lang="fr-FR" sz="2000" dirty="0" smtClean="0">
                <a:latin typeface="Arial" panose="020B0604020202020204" pitchFamily="34" charset="0"/>
                <a:cs typeface="Arial" panose="020B0604020202020204" pitchFamily="34" charset="0"/>
              </a:rPr>
              <a:t>des commodités, salons  et chambres</a:t>
            </a:r>
            <a:endParaRPr lang="fr-FR" sz="2000" dirty="0">
              <a:latin typeface="Arial" panose="020B0604020202020204" pitchFamily="34" charset="0"/>
              <a:cs typeface="Arial" panose="020B0604020202020204" pitchFamily="34" charset="0"/>
            </a:endParaRPr>
          </a:p>
          <a:p>
            <a:pPr>
              <a:buClr>
                <a:schemeClr val="accent6"/>
              </a:buClr>
              <a:buFont typeface="Wingdings" panose="05000000000000000000" pitchFamily="2" charset="2"/>
              <a:buChar char="q"/>
            </a:pPr>
            <a:endParaRPr lang="fr-FR" sz="2000" dirty="0" smtClean="0">
              <a:latin typeface="Arial" panose="020B0604020202020204" pitchFamily="34" charset="0"/>
              <a:cs typeface="Arial" panose="020B0604020202020204" pitchFamily="34" charset="0"/>
            </a:endParaRPr>
          </a:p>
        </p:txBody>
      </p:sp>
      <p:sp>
        <p:nvSpPr>
          <p:cNvPr id="29" name="ZoneTexte 28"/>
          <p:cNvSpPr txBox="1"/>
          <p:nvPr/>
        </p:nvSpPr>
        <p:spPr>
          <a:xfrm>
            <a:off x="2000198" y="124773"/>
            <a:ext cx="1478629" cy="276999"/>
          </a:xfrm>
          <a:prstGeom prst="rect">
            <a:avLst/>
          </a:prstGeom>
          <a:noFill/>
        </p:spPr>
        <p:txBody>
          <a:bodyPr wrap="square" rtlCol="0">
            <a:spAutoFit/>
          </a:bodyPr>
          <a:lstStyle/>
          <a:p>
            <a:r>
              <a:rPr lang="fr-FR" sz="1200" dirty="0" smtClean="0">
                <a:solidFill>
                  <a:schemeClr val="bg1"/>
                </a:solidFill>
                <a:latin typeface="Arial" panose="020B0604020202020204" pitchFamily="34" charset="0"/>
                <a:cs typeface="Arial" panose="020B0604020202020204" pitchFamily="34" charset="0"/>
              </a:rPr>
              <a:t>Projet</a:t>
            </a:r>
            <a:endParaRPr lang="fr-FR" sz="1200" dirty="0">
              <a:solidFill>
                <a:schemeClr val="bg1"/>
              </a:solidFill>
              <a:latin typeface="Arial" panose="020B0604020202020204" pitchFamily="34" charset="0"/>
              <a:cs typeface="Arial" panose="020B0604020202020204" pitchFamily="34" charset="0"/>
            </a:endParaRPr>
          </a:p>
        </p:txBody>
      </p:sp>
      <p:pic>
        <p:nvPicPr>
          <p:cNvPr id="35" name="Image 34" descr="DSC_0057.JPG"/>
          <p:cNvPicPr/>
          <p:nvPr/>
        </p:nvPicPr>
        <p:blipFill>
          <a:blip r:embed="rId3" cstate="print"/>
          <a:stretch>
            <a:fillRect/>
          </a:stretch>
        </p:blipFill>
        <p:spPr>
          <a:xfrm>
            <a:off x="546704" y="4114801"/>
            <a:ext cx="3495040" cy="1924050"/>
          </a:xfrm>
          <a:prstGeom prst="rect">
            <a:avLst/>
          </a:prstGeom>
        </p:spPr>
      </p:pic>
      <p:sp>
        <p:nvSpPr>
          <p:cNvPr id="20" name="Espace réservé du contenu 2"/>
          <p:cNvSpPr txBox="1">
            <a:spLocks/>
          </p:cNvSpPr>
          <p:nvPr/>
        </p:nvSpPr>
        <p:spPr>
          <a:xfrm>
            <a:off x="4433836" y="4114801"/>
            <a:ext cx="3846807" cy="210543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6"/>
              </a:buClr>
              <a:buFont typeface="Wingdings" panose="05000000000000000000" pitchFamily="2" charset="2"/>
              <a:buChar char="q"/>
            </a:pPr>
            <a:r>
              <a:rPr lang="fr-FR" sz="2000" dirty="0" smtClean="0">
                <a:latin typeface="Arial" panose="020B0604020202020204" pitchFamily="34" charset="0"/>
                <a:cs typeface="Arial" panose="020B0604020202020204" pitchFamily="34" charset="0"/>
              </a:rPr>
              <a:t>…. Avec en sus</a:t>
            </a:r>
          </a:p>
          <a:p>
            <a:pPr>
              <a:buClr>
                <a:schemeClr val="accent6"/>
              </a:buClr>
              <a:buFont typeface="Wingdings" panose="05000000000000000000" pitchFamily="2" charset="2"/>
              <a:buChar char="q"/>
            </a:pPr>
            <a:r>
              <a:rPr lang="fr-FR" sz="2000" dirty="0" smtClean="0">
                <a:latin typeface="Arial" panose="020B0604020202020204" pitchFamily="34" charset="0"/>
                <a:cs typeface="Arial" panose="020B0604020202020204" pitchFamily="34" charset="0"/>
              </a:rPr>
              <a:t>100 mètres carrés de galerie si nécessaire</a:t>
            </a:r>
          </a:p>
          <a:p>
            <a:pPr>
              <a:buClr>
                <a:schemeClr val="accent6"/>
              </a:buClr>
              <a:buFont typeface="Wingdings" panose="05000000000000000000" pitchFamily="2" charset="2"/>
              <a:buChar char="q"/>
            </a:pPr>
            <a:r>
              <a:rPr lang="fr-FR" sz="2000" dirty="0" smtClean="0">
                <a:latin typeface="Arial" panose="020B0604020202020204" pitchFamily="34" charset="0"/>
                <a:cs typeface="Arial" panose="020B0604020202020204" pitchFamily="34" charset="0"/>
              </a:rPr>
              <a:t>Chambres d’hôte dans le château</a:t>
            </a:r>
          </a:p>
          <a:p>
            <a:pPr>
              <a:buClr>
                <a:schemeClr val="accent6"/>
              </a:buClr>
              <a:buFont typeface="Wingdings" panose="05000000000000000000" pitchFamily="2" charset="2"/>
              <a:buChar char="q"/>
            </a:pPr>
            <a:r>
              <a:rPr lang="fr-FR" sz="2000" dirty="0" smtClean="0">
                <a:latin typeface="Arial" panose="020B0604020202020204" pitchFamily="34" charset="0"/>
                <a:cs typeface="Arial" panose="020B0604020202020204" pitchFamily="34" charset="0"/>
              </a:rPr>
              <a:t>Un parking de 300 places</a:t>
            </a:r>
          </a:p>
          <a:p>
            <a:pPr>
              <a:buClr>
                <a:schemeClr val="accent6"/>
              </a:buClr>
              <a:buFont typeface="Wingdings" panose="05000000000000000000" pitchFamily="2" charset="2"/>
              <a:buChar char="q"/>
            </a:pPr>
            <a:endParaRPr lang="fr-FR"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49725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21" name="Rectangle 20"/>
          <p:cNvSpPr/>
          <p:nvPr/>
        </p:nvSpPr>
        <p:spPr>
          <a:xfrm>
            <a:off x="3043438" y="580947"/>
            <a:ext cx="5706334" cy="661711"/>
          </a:xfrm>
          <a:prstGeom prst="rect">
            <a:avLst/>
          </a:prstGeom>
          <a:solidFill>
            <a:schemeClr val="accent6"/>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fr-FR"/>
          </a:p>
        </p:txBody>
      </p:sp>
      <p:sp>
        <p:nvSpPr>
          <p:cNvPr id="22" name="Signalisation droite 33"/>
          <p:cNvSpPr/>
          <p:nvPr/>
        </p:nvSpPr>
        <p:spPr>
          <a:xfrm>
            <a:off x="7171605" y="0"/>
            <a:ext cx="1999051" cy="500852"/>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3" name="Signalisation droite 34"/>
          <p:cNvSpPr/>
          <p:nvPr/>
        </p:nvSpPr>
        <p:spPr>
          <a:xfrm>
            <a:off x="6274469" y="0"/>
            <a:ext cx="1500758" cy="500852"/>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4" name="Signalisation droite 35"/>
          <p:cNvSpPr/>
          <p:nvPr/>
        </p:nvSpPr>
        <p:spPr>
          <a:xfrm>
            <a:off x="4362637" y="0"/>
            <a:ext cx="2183452" cy="500852"/>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5" name="Signalisation droite 36"/>
          <p:cNvSpPr/>
          <p:nvPr/>
        </p:nvSpPr>
        <p:spPr>
          <a:xfrm>
            <a:off x="2992408" y="-5725"/>
            <a:ext cx="2053162" cy="621911"/>
          </a:xfrm>
          <a:prstGeom prst="homePlate">
            <a:avLst/>
          </a:prstGeom>
          <a:solidFill>
            <a:schemeClr val="accent6"/>
          </a:solidFill>
          <a:ln>
            <a:solidFill>
              <a:schemeClr val="bg1"/>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6" name="Signalisation droite 37"/>
          <p:cNvSpPr/>
          <p:nvPr/>
        </p:nvSpPr>
        <p:spPr>
          <a:xfrm>
            <a:off x="1465272" y="-1"/>
            <a:ext cx="2013555" cy="500853"/>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7" name="Signalisation droite 38"/>
          <p:cNvSpPr/>
          <p:nvPr/>
        </p:nvSpPr>
        <p:spPr>
          <a:xfrm>
            <a:off x="-1" y="0"/>
            <a:ext cx="1899237" cy="500852"/>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8" name="ZoneTexte 27"/>
          <p:cNvSpPr txBox="1"/>
          <p:nvPr/>
        </p:nvSpPr>
        <p:spPr>
          <a:xfrm>
            <a:off x="41848" y="108188"/>
            <a:ext cx="1009712" cy="276999"/>
          </a:xfrm>
          <a:prstGeom prst="rect">
            <a:avLst/>
          </a:prstGeom>
          <a:noFill/>
        </p:spPr>
        <p:txBody>
          <a:bodyPr wrap="square" rtlCol="0">
            <a:spAutoFit/>
          </a:bodyPr>
          <a:lstStyle>
            <a:defPPr>
              <a:defRPr lang="fr-FR"/>
            </a:defPPr>
            <a:lvl1pPr>
              <a:defRPr sz="1200">
                <a:solidFill>
                  <a:schemeClr val="bg1"/>
                </a:solidFill>
                <a:latin typeface="Arial" panose="020B0604020202020204" pitchFamily="34" charset="0"/>
                <a:cs typeface="Arial" panose="020B0604020202020204" pitchFamily="34" charset="0"/>
              </a:defRPr>
            </a:lvl1pPr>
          </a:lstStyle>
          <a:p>
            <a:r>
              <a:rPr lang="fr-FR" dirty="0"/>
              <a:t>Situation </a:t>
            </a:r>
          </a:p>
        </p:txBody>
      </p:sp>
      <p:sp>
        <p:nvSpPr>
          <p:cNvPr id="31" name="ZoneTexte 30"/>
          <p:cNvSpPr txBox="1"/>
          <p:nvPr/>
        </p:nvSpPr>
        <p:spPr>
          <a:xfrm>
            <a:off x="3588830" y="124773"/>
            <a:ext cx="1478629" cy="307777"/>
          </a:xfrm>
          <a:prstGeom prst="rect">
            <a:avLst/>
          </a:prstGeom>
          <a:noFill/>
        </p:spPr>
        <p:txBody>
          <a:bodyPr wrap="square" rtlCol="0">
            <a:spAutoFit/>
          </a:bodyPr>
          <a:lstStyle/>
          <a:p>
            <a:r>
              <a:rPr lang="fr-FR" sz="1400" b="1" dirty="0" smtClean="0">
                <a:solidFill>
                  <a:schemeClr val="bg1"/>
                </a:solidFill>
                <a:latin typeface="Arial" panose="020B0604020202020204" pitchFamily="34" charset="0"/>
                <a:cs typeface="Arial" panose="020B0604020202020204" pitchFamily="34" charset="0"/>
              </a:rPr>
              <a:t>Avancement</a:t>
            </a:r>
            <a:endParaRPr lang="fr-FR" sz="1400" b="1" dirty="0">
              <a:solidFill>
                <a:schemeClr val="bg1"/>
              </a:solidFill>
              <a:latin typeface="Arial" panose="020B0604020202020204" pitchFamily="34" charset="0"/>
              <a:cs typeface="Arial" panose="020B0604020202020204" pitchFamily="34" charset="0"/>
            </a:endParaRPr>
          </a:p>
        </p:txBody>
      </p:sp>
      <p:sp>
        <p:nvSpPr>
          <p:cNvPr id="32" name="ZoneTexte 31"/>
          <p:cNvSpPr txBox="1"/>
          <p:nvPr/>
        </p:nvSpPr>
        <p:spPr>
          <a:xfrm>
            <a:off x="4998434" y="124773"/>
            <a:ext cx="1478629" cy="276999"/>
          </a:xfrm>
          <a:prstGeom prst="rect">
            <a:avLst/>
          </a:prstGeom>
          <a:noFill/>
        </p:spPr>
        <p:txBody>
          <a:bodyPr wrap="square" rtlCol="0">
            <a:spAutoFit/>
          </a:bodyPr>
          <a:lstStyle/>
          <a:p>
            <a:r>
              <a:rPr lang="fr-FR" sz="1200" dirty="0" smtClean="0">
                <a:solidFill>
                  <a:schemeClr val="bg1"/>
                </a:solidFill>
                <a:latin typeface="Arial" panose="020B0604020202020204" pitchFamily="34" charset="0"/>
                <a:cs typeface="Arial" panose="020B0604020202020204" pitchFamily="34" charset="0"/>
              </a:rPr>
              <a:t>Intervenants</a:t>
            </a:r>
            <a:endParaRPr lang="fr-FR" sz="1200" dirty="0">
              <a:solidFill>
                <a:schemeClr val="bg1"/>
              </a:solidFill>
              <a:latin typeface="Arial" panose="020B0604020202020204" pitchFamily="34" charset="0"/>
              <a:cs typeface="Arial" panose="020B0604020202020204" pitchFamily="34" charset="0"/>
            </a:endParaRPr>
          </a:p>
        </p:txBody>
      </p:sp>
      <p:sp>
        <p:nvSpPr>
          <p:cNvPr id="33" name="ZoneTexte 32"/>
          <p:cNvSpPr txBox="1"/>
          <p:nvPr/>
        </p:nvSpPr>
        <p:spPr>
          <a:xfrm>
            <a:off x="6766969" y="124387"/>
            <a:ext cx="756687" cy="276999"/>
          </a:xfrm>
          <a:prstGeom prst="rect">
            <a:avLst/>
          </a:prstGeom>
          <a:noFill/>
        </p:spPr>
        <p:txBody>
          <a:bodyPr wrap="square" rtlCol="0">
            <a:spAutoFit/>
          </a:bodyPr>
          <a:lstStyle/>
          <a:p>
            <a:r>
              <a:rPr lang="fr-FR" sz="1200" dirty="0" smtClean="0">
                <a:solidFill>
                  <a:schemeClr val="bg1"/>
                </a:solidFill>
                <a:latin typeface="Arial" panose="020B0604020202020204" pitchFamily="34" charset="0"/>
                <a:cs typeface="Arial" panose="020B0604020202020204" pitchFamily="34" charset="0"/>
              </a:rPr>
              <a:t>Budget</a:t>
            </a:r>
            <a:endParaRPr lang="fr-FR" sz="1200" dirty="0">
              <a:solidFill>
                <a:schemeClr val="bg1"/>
              </a:solidFill>
              <a:latin typeface="Arial" panose="020B0604020202020204" pitchFamily="34" charset="0"/>
              <a:cs typeface="Arial" panose="020B0604020202020204" pitchFamily="34" charset="0"/>
            </a:endParaRPr>
          </a:p>
        </p:txBody>
      </p:sp>
      <p:sp>
        <p:nvSpPr>
          <p:cNvPr id="34" name="ZoneTexte 33"/>
          <p:cNvSpPr txBox="1"/>
          <p:nvPr/>
        </p:nvSpPr>
        <p:spPr>
          <a:xfrm>
            <a:off x="7816641" y="108187"/>
            <a:ext cx="1200235" cy="276999"/>
          </a:xfrm>
          <a:prstGeom prst="rect">
            <a:avLst/>
          </a:prstGeom>
          <a:noFill/>
        </p:spPr>
        <p:txBody>
          <a:bodyPr wrap="square" rtlCol="0">
            <a:spAutoFit/>
          </a:bodyPr>
          <a:lstStyle/>
          <a:p>
            <a:r>
              <a:rPr lang="fr-FR" sz="1200" dirty="0" smtClean="0">
                <a:solidFill>
                  <a:srgbClr val="FFFFFF"/>
                </a:solidFill>
                <a:latin typeface="Arial" panose="020B0604020202020204" pitchFamily="34" charset="0"/>
                <a:cs typeface="Arial" panose="020B0604020202020204" pitchFamily="34" charset="0"/>
              </a:rPr>
              <a:t>Annexes</a:t>
            </a:r>
            <a:endParaRPr lang="fr-FR" sz="1200" dirty="0">
              <a:solidFill>
                <a:srgbClr val="FFFFFF"/>
              </a:solidFill>
              <a:latin typeface="Arial" panose="020B0604020202020204" pitchFamily="34" charset="0"/>
              <a:cs typeface="Arial" panose="020B0604020202020204" pitchFamily="34" charset="0"/>
            </a:endParaRPr>
          </a:p>
        </p:txBody>
      </p:sp>
      <p:sp>
        <p:nvSpPr>
          <p:cNvPr id="8" name="Shape 171"/>
          <p:cNvSpPr txBox="1">
            <a:spLocks/>
          </p:cNvSpPr>
          <p:nvPr/>
        </p:nvSpPr>
        <p:spPr>
          <a:xfrm>
            <a:off x="3043438" y="661508"/>
            <a:ext cx="4510682" cy="807634"/>
          </a:xfrm>
          <a:prstGeom prst="rect">
            <a:avLst/>
          </a:prstGeom>
        </p:spPr>
        <p:txBody>
          <a:bodyPr vert="horz" lIns="91425" tIns="91425" rIns="91425" bIns="91425" rtlCol="0" anchor="ctr"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1600" dirty="0" smtClean="0">
                <a:solidFill>
                  <a:srgbClr val="FFFFFF"/>
                </a:solidFill>
                <a:latin typeface="Arial" panose="020B0604020202020204" pitchFamily="34" charset="0"/>
                <a:cs typeface="Arial" panose="020B0604020202020204" pitchFamily="34" charset="0"/>
              </a:rPr>
              <a:t>Echéanciers des projets et  des travaux effectués, prévus …</a:t>
            </a:r>
            <a:r>
              <a:rPr lang="fr-FR" sz="1600" dirty="0">
                <a:solidFill>
                  <a:srgbClr val="FFFFFF"/>
                </a:solidFill>
                <a:latin typeface="Arial" panose="020B0604020202020204" pitchFamily="34" charset="0"/>
                <a:cs typeface="Arial" panose="020B0604020202020204" pitchFamily="34" charset="0"/>
              </a:rPr>
              <a:t/>
            </a:r>
            <a:br>
              <a:rPr lang="fr-FR" sz="1600" dirty="0">
                <a:solidFill>
                  <a:srgbClr val="FFFFFF"/>
                </a:solidFill>
                <a:latin typeface="Arial" panose="020B0604020202020204" pitchFamily="34" charset="0"/>
                <a:cs typeface="Arial" panose="020B0604020202020204" pitchFamily="34" charset="0"/>
              </a:rPr>
            </a:br>
            <a:endParaRPr lang="fr-FR" sz="1100" dirty="0">
              <a:solidFill>
                <a:srgbClr val="000000"/>
              </a:solidFill>
              <a:latin typeface="Arial" panose="020B0604020202020204" pitchFamily="34" charset="0"/>
              <a:cs typeface="Arial" panose="020B0604020202020204" pitchFamily="34" charset="0"/>
            </a:endParaRPr>
          </a:p>
        </p:txBody>
      </p:sp>
      <p:sp>
        <p:nvSpPr>
          <p:cNvPr id="37" name="ZoneTexte 36"/>
          <p:cNvSpPr txBox="1"/>
          <p:nvPr/>
        </p:nvSpPr>
        <p:spPr>
          <a:xfrm>
            <a:off x="5927834" y="6491457"/>
            <a:ext cx="2175646" cy="261610"/>
          </a:xfrm>
          <a:prstGeom prst="rect">
            <a:avLst/>
          </a:prstGeom>
          <a:noFill/>
        </p:spPr>
        <p:txBody>
          <a:bodyPr wrap="square" rtlCol="0">
            <a:spAutoFit/>
          </a:bodyPr>
          <a:lstStyle/>
          <a:p>
            <a:pPr algn="r"/>
            <a:r>
              <a:rPr lang="fr-FR" sz="1050" dirty="0" err="1" smtClean="0"/>
              <a:t>Utopia</a:t>
            </a:r>
            <a:r>
              <a:rPr lang="fr-FR" sz="1050" dirty="0" smtClean="0"/>
              <a:t> Novembre 20123</a:t>
            </a:r>
            <a:endParaRPr lang="fr-FR" sz="1050" dirty="0"/>
          </a:p>
        </p:txBody>
      </p:sp>
      <p:sp>
        <p:nvSpPr>
          <p:cNvPr id="19" name="Espace réservé du contenu 2"/>
          <p:cNvSpPr>
            <a:spLocks noGrp="1"/>
          </p:cNvSpPr>
          <p:nvPr>
            <p:ph idx="1"/>
          </p:nvPr>
        </p:nvSpPr>
        <p:spPr>
          <a:xfrm>
            <a:off x="443135" y="1571802"/>
            <a:ext cx="8229600" cy="1624468"/>
          </a:xfrm>
        </p:spPr>
        <p:txBody>
          <a:bodyPr>
            <a:normAutofit/>
          </a:bodyPr>
          <a:lstStyle/>
          <a:p>
            <a:pPr marL="0" indent="0">
              <a:buClr>
                <a:schemeClr val="accent6"/>
              </a:buClr>
              <a:buNone/>
            </a:pPr>
            <a:r>
              <a:rPr lang="fr-FR" sz="2000" dirty="0" smtClean="0">
                <a:latin typeface="Arial" panose="020B0604020202020204" pitchFamily="34" charset="0"/>
                <a:cs typeface="Arial" panose="020B0604020202020204" pitchFamily="34" charset="0"/>
              </a:rPr>
              <a:t>HIER</a:t>
            </a:r>
            <a:endParaRPr lang="fr-FR" sz="2000" dirty="0">
              <a:latin typeface="Arial" panose="020B0604020202020204" pitchFamily="34" charset="0"/>
              <a:cs typeface="Arial" panose="020B0604020202020204" pitchFamily="34" charset="0"/>
            </a:endParaRPr>
          </a:p>
          <a:p>
            <a:pPr>
              <a:buClr>
                <a:schemeClr val="accent6"/>
              </a:buClr>
              <a:buFont typeface="Wingdings" panose="05000000000000000000" pitchFamily="2" charset="2"/>
              <a:buChar char="q"/>
            </a:pPr>
            <a:r>
              <a:rPr lang="fr-FR" sz="2000" dirty="0" smtClean="0">
                <a:latin typeface="Arial" panose="020B0604020202020204" pitchFamily="34" charset="0"/>
                <a:cs typeface="Arial" panose="020B0604020202020204" pitchFamily="34" charset="0"/>
              </a:rPr>
              <a:t>La résidence et l’ atelier ont été rénovés en 2012/2013 </a:t>
            </a:r>
          </a:p>
          <a:p>
            <a:pPr lvl="1">
              <a:buClr>
                <a:schemeClr val="accent6"/>
              </a:buClr>
              <a:buFont typeface="Wingdings" panose="05000000000000000000" pitchFamily="2" charset="2"/>
              <a:buChar char="q"/>
            </a:pPr>
            <a:r>
              <a:rPr lang="fr-FR" sz="1600" dirty="0" smtClean="0">
                <a:latin typeface="Arial" panose="020B0604020202020204" pitchFamily="34" charset="0"/>
                <a:cs typeface="Arial" panose="020B0604020202020204" pitchFamily="34" charset="0"/>
              </a:rPr>
              <a:t>Actuellement l’artiste hébergé  est Sophie Martin </a:t>
            </a:r>
          </a:p>
          <a:p>
            <a:pPr lvl="1">
              <a:buClr>
                <a:schemeClr val="accent6"/>
              </a:buClr>
              <a:buFont typeface="Wingdings" panose="05000000000000000000" pitchFamily="2" charset="2"/>
              <a:buChar char="q"/>
            </a:pPr>
            <a:r>
              <a:rPr lang="fr-FR" sz="1600" dirty="0" smtClean="0">
                <a:latin typeface="Arial" panose="020B0604020202020204" pitchFamily="34" charset="0"/>
                <a:cs typeface="Arial" panose="020B0604020202020204" pitchFamily="34" charset="0"/>
              </a:rPr>
              <a:t>La résidence est louée par une famille jusqu’en Aout 2013</a:t>
            </a:r>
          </a:p>
          <a:p>
            <a:pPr lvl="1">
              <a:buClr>
                <a:schemeClr val="accent6"/>
              </a:buClr>
              <a:buFont typeface="Wingdings" panose="05000000000000000000" pitchFamily="2" charset="2"/>
              <a:buChar char="q"/>
            </a:pPr>
            <a:endParaRPr lang="fr-FR" sz="1600" dirty="0" smtClean="0">
              <a:latin typeface="Arial" panose="020B0604020202020204" pitchFamily="34" charset="0"/>
              <a:cs typeface="Arial" panose="020B0604020202020204" pitchFamily="34" charset="0"/>
            </a:endParaRPr>
          </a:p>
          <a:p>
            <a:pPr lvl="1">
              <a:buClr>
                <a:schemeClr val="accent6"/>
              </a:buClr>
              <a:buFont typeface="Wingdings" panose="05000000000000000000" pitchFamily="2" charset="2"/>
              <a:buChar char="q"/>
            </a:pPr>
            <a:endParaRPr lang="fr-FR" sz="1600" dirty="0" smtClean="0">
              <a:latin typeface="Arial" panose="020B0604020202020204" pitchFamily="34" charset="0"/>
              <a:cs typeface="Arial" panose="020B0604020202020204" pitchFamily="34" charset="0"/>
            </a:endParaRPr>
          </a:p>
        </p:txBody>
      </p:sp>
      <p:sp>
        <p:nvSpPr>
          <p:cNvPr id="29" name="ZoneTexte 28"/>
          <p:cNvSpPr txBox="1"/>
          <p:nvPr/>
        </p:nvSpPr>
        <p:spPr>
          <a:xfrm>
            <a:off x="2000198" y="124773"/>
            <a:ext cx="1478629" cy="276999"/>
          </a:xfrm>
          <a:prstGeom prst="rect">
            <a:avLst/>
          </a:prstGeom>
          <a:noFill/>
        </p:spPr>
        <p:txBody>
          <a:bodyPr wrap="square" rtlCol="0">
            <a:spAutoFit/>
          </a:bodyPr>
          <a:lstStyle/>
          <a:p>
            <a:r>
              <a:rPr lang="fr-FR" sz="1200" dirty="0" smtClean="0">
                <a:solidFill>
                  <a:schemeClr val="bg1"/>
                </a:solidFill>
                <a:latin typeface="Arial" panose="020B0604020202020204" pitchFamily="34" charset="0"/>
                <a:cs typeface="Arial" panose="020B0604020202020204" pitchFamily="34" charset="0"/>
              </a:rPr>
              <a:t>Projet</a:t>
            </a:r>
            <a:endParaRPr lang="fr-FR" sz="1200" dirty="0">
              <a:solidFill>
                <a:schemeClr val="bg1"/>
              </a:solidFill>
              <a:latin typeface="Arial" panose="020B0604020202020204" pitchFamily="34" charset="0"/>
              <a:cs typeface="Arial" panose="020B0604020202020204" pitchFamily="34" charset="0"/>
            </a:endParaRPr>
          </a:p>
        </p:txBody>
      </p:sp>
      <p:sp>
        <p:nvSpPr>
          <p:cNvPr id="18" name="Espace réservé du contenu 2"/>
          <p:cNvSpPr txBox="1">
            <a:spLocks/>
          </p:cNvSpPr>
          <p:nvPr/>
        </p:nvSpPr>
        <p:spPr>
          <a:xfrm>
            <a:off x="341509" y="3298930"/>
            <a:ext cx="5586325" cy="210543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chemeClr val="accent6"/>
              </a:buClr>
              <a:buFont typeface="Arial"/>
              <a:buNone/>
            </a:pPr>
            <a:r>
              <a:rPr lang="fr-FR" sz="2000" dirty="0" smtClean="0">
                <a:latin typeface="Arial" panose="020B0604020202020204" pitchFamily="34" charset="0"/>
                <a:cs typeface="Arial" panose="020B0604020202020204" pitchFamily="34" charset="0"/>
              </a:rPr>
              <a:t>AUJOURD’HUI</a:t>
            </a:r>
            <a:endParaRPr lang="fr-FR" sz="1600" dirty="0" smtClean="0">
              <a:latin typeface="Arial" panose="020B0604020202020204" pitchFamily="34" charset="0"/>
              <a:cs typeface="Arial" panose="020B0604020202020204" pitchFamily="34" charset="0"/>
            </a:endParaRPr>
          </a:p>
          <a:p>
            <a:pPr>
              <a:buClr>
                <a:schemeClr val="accent6"/>
              </a:buClr>
              <a:buFont typeface="Wingdings" panose="05000000000000000000" pitchFamily="2" charset="2"/>
              <a:buChar char="q"/>
            </a:pPr>
            <a:r>
              <a:rPr lang="fr-FR" sz="2000" dirty="0" smtClean="0">
                <a:latin typeface="Arial" panose="020B0604020202020204" pitchFamily="34" charset="0"/>
                <a:cs typeface="Arial" panose="020B0604020202020204" pitchFamily="34" charset="0"/>
              </a:rPr>
              <a:t>Etudes et Analyse architecturale de la création de la galerie éphémère,  salle de cours, salle de séminaire en 2013/2014 et des parties communes (cuisine – salle de bain)</a:t>
            </a:r>
          </a:p>
        </p:txBody>
      </p:sp>
      <p:sp>
        <p:nvSpPr>
          <p:cNvPr id="2" name="Rectangle 1"/>
          <p:cNvSpPr/>
          <p:nvPr/>
        </p:nvSpPr>
        <p:spPr>
          <a:xfrm>
            <a:off x="460608" y="5404362"/>
            <a:ext cx="4903872" cy="769441"/>
          </a:xfrm>
          <a:prstGeom prst="rect">
            <a:avLst/>
          </a:prstGeom>
        </p:spPr>
        <p:txBody>
          <a:bodyPr vert="horz" lIns="91440" tIns="45720" rIns="91440" bIns="45720" rtlCol="0">
            <a:normAutofit fontScale="85000" lnSpcReduction="20000"/>
          </a:bodyPr>
          <a:lstStyle/>
          <a:p>
            <a:pPr>
              <a:spcBef>
                <a:spcPct val="20000"/>
              </a:spcBef>
              <a:buClr>
                <a:schemeClr val="accent6"/>
              </a:buClr>
              <a:buFont typeface="Arial"/>
              <a:buNone/>
            </a:pPr>
            <a:r>
              <a:rPr lang="fr-FR" sz="2000" dirty="0">
                <a:latin typeface="Arial" panose="020B0604020202020204" pitchFamily="34" charset="0"/>
                <a:cs typeface="Arial" panose="020B0604020202020204" pitchFamily="34" charset="0"/>
              </a:rPr>
              <a:t>DEMAIN</a:t>
            </a:r>
          </a:p>
          <a:p>
            <a:pPr marL="342900" indent="-342900">
              <a:spcBef>
                <a:spcPct val="20000"/>
              </a:spcBef>
              <a:buClr>
                <a:schemeClr val="accent6"/>
              </a:buClr>
              <a:buFont typeface="Wingdings" panose="05000000000000000000" pitchFamily="2" charset="2"/>
              <a:buChar char="q"/>
            </a:pPr>
            <a:r>
              <a:rPr lang="fr-FR" sz="2000" dirty="0">
                <a:latin typeface="Arial" panose="020B0604020202020204" pitchFamily="34" charset="0"/>
                <a:cs typeface="Arial" panose="020B0604020202020204" pitchFamily="34" charset="0"/>
              </a:rPr>
              <a:t>Rénovation des toitures et chauffage en </a:t>
            </a:r>
            <a:r>
              <a:rPr lang="fr-FR" sz="2000" dirty="0" smtClean="0">
                <a:latin typeface="Arial" panose="020B0604020202020204" pitchFamily="34" charset="0"/>
                <a:cs typeface="Arial" panose="020B0604020202020204" pitchFamily="34" charset="0"/>
              </a:rPr>
              <a:t>2015/2016</a:t>
            </a:r>
            <a:endParaRPr lang="fr-FR" sz="2000" dirty="0">
              <a:latin typeface="Arial" panose="020B0604020202020204" pitchFamily="34" charset="0"/>
              <a:cs typeface="Arial" panose="020B0604020202020204" pitchFamily="34" charset="0"/>
            </a:endParaRP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3610" y="3177290"/>
            <a:ext cx="3018224" cy="2263668"/>
          </a:xfrm>
          <a:prstGeom prst="rect">
            <a:avLst/>
          </a:prstGeom>
        </p:spPr>
      </p:pic>
    </p:spTree>
    <p:extLst>
      <p:ext uri="{BB962C8B-B14F-4D97-AF65-F5344CB8AC3E}">
        <p14:creationId xmlns:p14="http://schemas.microsoft.com/office/powerpoint/2010/main" val="408827875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21" name="Rectangle 20"/>
          <p:cNvSpPr/>
          <p:nvPr/>
        </p:nvSpPr>
        <p:spPr>
          <a:xfrm>
            <a:off x="3043438" y="580947"/>
            <a:ext cx="5706334" cy="661711"/>
          </a:xfrm>
          <a:prstGeom prst="rect">
            <a:avLst/>
          </a:prstGeom>
          <a:solidFill>
            <a:schemeClr val="accent6"/>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fr-FR"/>
          </a:p>
        </p:txBody>
      </p:sp>
      <p:sp>
        <p:nvSpPr>
          <p:cNvPr id="22" name="Signalisation droite 33"/>
          <p:cNvSpPr/>
          <p:nvPr/>
        </p:nvSpPr>
        <p:spPr>
          <a:xfrm>
            <a:off x="7171605" y="0"/>
            <a:ext cx="1999051" cy="500852"/>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3" name="Signalisation droite 34"/>
          <p:cNvSpPr/>
          <p:nvPr/>
        </p:nvSpPr>
        <p:spPr>
          <a:xfrm>
            <a:off x="6274469" y="0"/>
            <a:ext cx="1500758" cy="500852"/>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4" name="Signalisation droite 35"/>
          <p:cNvSpPr/>
          <p:nvPr/>
        </p:nvSpPr>
        <p:spPr>
          <a:xfrm>
            <a:off x="4362637" y="0"/>
            <a:ext cx="2183452" cy="500852"/>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5" name="Signalisation droite 36"/>
          <p:cNvSpPr/>
          <p:nvPr/>
        </p:nvSpPr>
        <p:spPr>
          <a:xfrm>
            <a:off x="2992408" y="-5725"/>
            <a:ext cx="2053162" cy="621911"/>
          </a:xfrm>
          <a:prstGeom prst="homePlate">
            <a:avLst/>
          </a:prstGeom>
          <a:solidFill>
            <a:schemeClr val="accent6"/>
          </a:solidFill>
          <a:ln>
            <a:solidFill>
              <a:schemeClr val="bg1"/>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6" name="Signalisation droite 37"/>
          <p:cNvSpPr/>
          <p:nvPr/>
        </p:nvSpPr>
        <p:spPr>
          <a:xfrm>
            <a:off x="1465272" y="-1"/>
            <a:ext cx="2013555" cy="500853"/>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7" name="Signalisation droite 38"/>
          <p:cNvSpPr/>
          <p:nvPr/>
        </p:nvSpPr>
        <p:spPr>
          <a:xfrm>
            <a:off x="-1" y="0"/>
            <a:ext cx="1899237" cy="500852"/>
          </a:xfrm>
          <a:prstGeom prst="homePlate">
            <a:avLst/>
          </a:prstGeom>
          <a:solidFill>
            <a:schemeClr val="tx2">
              <a:lumMod val="40000"/>
              <a:lumOff val="60000"/>
            </a:schemeClr>
          </a:solidFill>
          <a:ln>
            <a:solidFill>
              <a:schemeClr val="bg1">
                <a:lumMod val="65000"/>
              </a:schemeClr>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400">
              <a:latin typeface="Arial" panose="020B0604020202020204" pitchFamily="34" charset="0"/>
              <a:cs typeface="Arial" panose="020B0604020202020204" pitchFamily="34" charset="0"/>
            </a:endParaRPr>
          </a:p>
        </p:txBody>
      </p:sp>
      <p:sp>
        <p:nvSpPr>
          <p:cNvPr id="28" name="ZoneTexte 27"/>
          <p:cNvSpPr txBox="1"/>
          <p:nvPr/>
        </p:nvSpPr>
        <p:spPr>
          <a:xfrm>
            <a:off x="41848" y="108188"/>
            <a:ext cx="1009712" cy="276999"/>
          </a:xfrm>
          <a:prstGeom prst="rect">
            <a:avLst/>
          </a:prstGeom>
          <a:noFill/>
        </p:spPr>
        <p:txBody>
          <a:bodyPr wrap="square" rtlCol="0">
            <a:spAutoFit/>
          </a:bodyPr>
          <a:lstStyle>
            <a:defPPr>
              <a:defRPr lang="fr-FR"/>
            </a:defPPr>
            <a:lvl1pPr>
              <a:defRPr sz="1200">
                <a:solidFill>
                  <a:schemeClr val="bg1"/>
                </a:solidFill>
                <a:latin typeface="Arial" panose="020B0604020202020204" pitchFamily="34" charset="0"/>
                <a:cs typeface="Arial" panose="020B0604020202020204" pitchFamily="34" charset="0"/>
              </a:defRPr>
            </a:lvl1pPr>
          </a:lstStyle>
          <a:p>
            <a:r>
              <a:rPr lang="fr-FR" dirty="0"/>
              <a:t>Situation </a:t>
            </a:r>
          </a:p>
        </p:txBody>
      </p:sp>
      <p:sp>
        <p:nvSpPr>
          <p:cNvPr id="31" name="ZoneTexte 30"/>
          <p:cNvSpPr txBox="1"/>
          <p:nvPr/>
        </p:nvSpPr>
        <p:spPr>
          <a:xfrm>
            <a:off x="3588830" y="124773"/>
            <a:ext cx="1478629" cy="307777"/>
          </a:xfrm>
          <a:prstGeom prst="rect">
            <a:avLst/>
          </a:prstGeom>
          <a:noFill/>
        </p:spPr>
        <p:txBody>
          <a:bodyPr wrap="square" rtlCol="0">
            <a:spAutoFit/>
          </a:bodyPr>
          <a:lstStyle/>
          <a:p>
            <a:r>
              <a:rPr lang="fr-FR" sz="1400" b="1" dirty="0" smtClean="0">
                <a:solidFill>
                  <a:schemeClr val="bg1"/>
                </a:solidFill>
                <a:latin typeface="Arial" panose="020B0604020202020204" pitchFamily="34" charset="0"/>
                <a:cs typeface="Arial" panose="020B0604020202020204" pitchFamily="34" charset="0"/>
              </a:rPr>
              <a:t>Avancement</a:t>
            </a:r>
            <a:endParaRPr lang="fr-FR" sz="1400" b="1" dirty="0">
              <a:solidFill>
                <a:schemeClr val="bg1"/>
              </a:solidFill>
              <a:latin typeface="Arial" panose="020B0604020202020204" pitchFamily="34" charset="0"/>
              <a:cs typeface="Arial" panose="020B0604020202020204" pitchFamily="34" charset="0"/>
            </a:endParaRPr>
          </a:p>
        </p:txBody>
      </p:sp>
      <p:sp>
        <p:nvSpPr>
          <p:cNvPr id="32" name="ZoneTexte 31"/>
          <p:cNvSpPr txBox="1"/>
          <p:nvPr/>
        </p:nvSpPr>
        <p:spPr>
          <a:xfrm>
            <a:off x="4998434" y="124773"/>
            <a:ext cx="1478629" cy="276999"/>
          </a:xfrm>
          <a:prstGeom prst="rect">
            <a:avLst/>
          </a:prstGeom>
          <a:noFill/>
        </p:spPr>
        <p:txBody>
          <a:bodyPr wrap="square" rtlCol="0">
            <a:spAutoFit/>
          </a:bodyPr>
          <a:lstStyle/>
          <a:p>
            <a:r>
              <a:rPr lang="fr-FR" sz="1200" dirty="0" smtClean="0">
                <a:solidFill>
                  <a:schemeClr val="bg1"/>
                </a:solidFill>
                <a:latin typeface="Arial" panose="020B0604020202020204" pitchFamily="34" charset="0"/>
                <a:cs typeface="Arial" panose="020B0604020202020204" pitchFamily="34" charset="0"/>
              </a:rPr>
              <a:t>Intervenants</a:t>
            </a:r>
            <a:endParaRPr lang="fr-FR" sz="1200" dirty="0">
              <a:solidFill>
                <a:schemeClr val="bg1"/>
              </a:solidFill>
              <a:latin typeface="Arial" panose="020B0604020202020204" pitchFamily="34" charset="0"/>
              <a:cs typeface="Arial" panose="020B0604020202020204" pitchFamily="34" charset="0"/>
            </a:endParaRPr>
          </a:p>
        </p:txBody>
      </p:sp>
      <p:sp>
        <p:nvSpPr>
          <p:cNvPr id="33" name="ZoneTexte 32"/>
          <p:cNvSpPr txBox="1"/>
          <p:nvPr/>
        </p:nvSpPr>
        <p:spPr>
          <a:xfrm>
            <a:off x="6766969" y="124387"/>
            <a:ext cx="756687" cy="276999"/>
          </a:xfrm>
          <a:prstGeom prst="rect">
            <a:avLst/>
          </a:prstGeom>
          <a:noFill/>
        </p:spPr>
        <p:txBody>
          <a:bodyPr wrap="square" rtlCol="0">
            <a:spAutoFit/>
          </a:bodyPr>
          <a:lstStyle/>
          <a:p>
            <a:r>
              <a:rPr lang="fr-FR" sz="1200" dirty="0" smtClean="0">
                <a:solidFill>
                  <a:schemeClr val="bg1"/>
                </a:solidFill>
                <a:latin typeface="Arial" panose="020B0604020202020204" pitchFamily="34" charset="0"/>
                <a:cs typeface="Arial" panose="020B0604020202020204" pitchFamily="34" charset="0"/>
              </a:rPr>
              <a:t>Budget</a:t>
            </a:r>
            <a:endParaRPr lang="fr-FR" sz="1200" dirty="0">
              <a:solidFill>
                <a:schemeClr val="bg1"/>
              </a:solidFill>
              <a:latin typeface="Arial" panose="020B0604020202020204" pitchFamily="34" charset="0"/>
              <a:cs typeface="Arial" panose="020B0604020202020204" pitchFamily="34" charset="0"/>
            </a:endParaRPr>
          </a:p>
        </p:txBody>
      </p:sp>
      <p:sp>
        <p:nvSpPr>
          <p:cNvPr id="34" name="ZoneTexte 33"/>
          <p:cNvSpPr txBox="1"/>
          <p:nvPr/>
        </p:nvSpPr>
        <p:spPr>
          <a:xfrm>
            <a:off x="7816641" y="108187"/>
            <a:ext cx="1200235" cy="276999"/>
          </a:xfrm>
          <a:prstGeom prst="rect">
            <a:avLst/>
          </a:prstGeom>
          <a:noFill/>
        </p:spPr>
        <p:txBody>
          <a:bodyPr wrap="square" rtlCol="0">
            <a:spAutoFit/>
          </a:bodyPr>
          <a:lstStyle/>
          <a:p>
            <a:r>
              <a:rPr lang="fr-FR" sz="1200" dirty="0" smtClean="0">
                <a:solidFill>
                  <a:srgbClr val="FFFFFF"/>
                </a:solidFill>
                <a:latin typeface="Arial" panose="020B0604020202020204" pitchFamily="34" charset="0"/>
                <a:cs typeface="Arial" panose="020B0604020202020204" pitchFamily="34" charset="0"/>
              </a:rPr>
              <a:t>Annexes</a:t>
            </a:r>
            <a:endParaRPr lang="fr-FR" sz="1200" dirty="0">
              <a:solidFill>
                <a:srgbClr val="FFFFFF"/>
              </a:solidFill>
              <a:latin typeface="Arial" panose="020B0604020202020204" pitchFamily="34" charset="0"/>
              <a:cs typeface="Arial" panose="020B0604020202020204" pitchFamily="34" charset="0"/>
            </a:endParaRPr>
          </a:p>
        </p:txBody>
      </p:sp>
      <p:sp>
        <p:nvSpPr>
          <p:cNvPr id="8" name="Shape 171"/>
          <p:cNvSpPr txBox="1">
            <a:spLocks/>
          </p:cNvSpPr>
          <p:nvPr/>
        </p:nvSpPr>
        <p:spPr>
          <a:xfrm>
            <a:off x="3043438" y="661508"/>
            <a:ext cx="5231882" cy="807634"/>
          </a:xfrm>
          <a:prstGeom prst="rect">
            <a:avLst/>
          </a:prstGeom>
        </p:spPr>
        <p:txBody>
          <a:bodyPr vert="horz" lIns="91425" tIns="91425" rIns="91425" bIns="91425" rtlCol="0" anchor="ctr"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1600" dirty="0" smtClean="0">
                <a:solidFill>
                  <a:srgbClr val="FFFFFF"/>
                </a:solidFill>
                <a:latin typeface="Arial" panose="020B0604020202020204" pitchFamily="34" charset="0"/>
                <a:cs typeface="Arial" panose="020B0604020202020204" pitchFamily="34" charset="0"/>
              </a:rPr>
              <a:t>Et réflexions autour du modèle économique utopiste</a:t>
            </a:r>
            <a:r>
              <a:rPr lang="fr-FR" sz="1600" dirty="0">
                <a:solidFill>
                  <a:srgbClr val="FFFFFF"/>
                </a:solidFill>
                <a:latin typeface="Arial" panose="020B0604020202020204" pitchFamily="34" charset="0"/>
                <a:cs typeface="Arial" panose="020B0604020202020204" pitchFamily="34" charset="0"/>
              </a:rPr>
              <a:t/>
            </a:r>
            <a:br>
              <a:rPr lang="fr-FR" sz="1600" dirty="0">
                <a:solidFill>
                  <a:srgbClr val="FFFFFF"/>
                </a:solidFill>
                <a:latin typeface="Arial" panose="020B0604020202020204" pitchFamily="34" charset="0"/>
                <a:cs typeface="Arial" panose="020B0604020202020204" pitchFamily="34" charset="0"/>
              </a:rPr>
            </a:br>
            <a:endParaRPr lang="fr-FR" sz="1100" dirty="0">
              <a:solidFill>
                <a:srgbClr val="000000"/>
              </a:solidFill>
              <a:latin typeface="Arial" panose="020B0604020202020204" pitchFamily="34" charset="0"/>
              <a:cs typeface="Arial" panose="020B0604020202020204" pitchFamily="34" charset="0"/>
            </a:endParaRPr>
          </a:p>
        </p:txBody>
      </p:sp>
      <p:sp>
        <p:nvSpPr>
          <p:cNvPr id="37" name="ZoneTexte 36"/>
          <p:cNvSpPr txBox="1"/>
          <p:nvPr/>
        </p:nvSpPr>
        <p:spPr>
          <a:xfrm>
            <a:off x="5927834" y="6491457"/>
            <a:ext cx="2175646" cy="261610"/>
          </a:xfrm>
          <a:prstGeom prst="rect">
            <a:avLst/>
          </a:prstGeom>
          <a:noFill/>
        </p:spPr>
        <p:txBody>
          <a:bodyPr wrap="square" rtlCol="0">
            <a:spAutoFit/>
          </a:bodyPr>
          <a:lstStyle/>
          <a:p>
            <a:pPr algn="r"/>
            <a:r>
              <a:rPr lang="fr-FR" sz="1050" dirty="0" err="1" smtClean="0"/>
              <a:t>Utopia</a:t>
            </a:r>
            <a:r>
              <a:rPr lang="fr-FR" sz="1050" dirty="0" smtClean="0"/>
              <a:t> Novembre 20123</a:t>
            </a:r>
            <a:endParaRPr lang="fr-FR" sz="1050" dirty="0"/>
          </a:p>
        </p:txBody>
      </p:sp>
      <p:sp>
        <p:nvSpPr>
          <p:cNvPr id="19" name="Espace réservé du contenu 2"/>
          <p:cNvSpPr>
            <a:spLocks noGrp="1"/>
          </p:cNvSpPr>
          <p:nvPr>
            <p:ph idx="1"/>
          </p:nvPr>
        </p:nvSpPr>
        <p:spPr>
          <a:xfrm>
            <a:off x="443135" y="1648383"/>
            <a:ext cx="8229600" cy="3325953"/>
          </a:xfrm>
        </p:spPr>
        <p:txBody>
          <a:bodyPr>
            <a:normAutofit fontScale="85000" lnSpcReduction="10000"/>
          </a:bodyPr>
          <a:lstStyle/>
          <a:p>
            <a:pPr marL="0" indent="0">
              <a:buClr>
                <a:schemeClr val="accent6"/>
              </a:buClr>
              <a:buNone/>
            </a:pPr>
            <a:endParaRPr lang="fr-FR" sz="2000" dirty="0">
              <a:latin typeface="Arial" panose="020B0604020202020204" pitchFamily="34" charset="0"/>
              <a:cs typeface="Arial" panose="020B0604020202020204" pitchFamily="34" charset="0"/>
            </a:endParaRPr>
          </a:p>
          <a:p>
            <a:pPr>
              <a:buClr>
                <a:schemeClr val="accent6"/>
              </a:buClr>
              <a:buFont typeface="Wingdings" panose="05000000000000000000" pitchFamily="2" charset="2"/>
              <a:buChar char="q"/>
            </a:pPr>
            <a:r>
              <a:rPr lang="fr-FR" sz="2000" dirty="0" smtClean="0">
                <a:latin typeface="Arial" panose="020B0604020202020204" pitchFamily="34" charset="0"/>
                <a:cs typeface="Arial" panose="020B0604020202020204" pitchFamily="34" charset="0"/>
              </a:rPr>
              <a:t>Un artiste doit il être mort pour vivre de son art : Sophie Martin est le parfait exemple que non mais il peut </a:t>
            </a:r>
            <a:r>
              <a:rPr lang="fr-FR" sz="2000" dirty="0">
                <a:latin typeface="Arial" panose="020B0604020202020204" pitchFamily="34" charset="0"/>
                <a:cs typeface="Arial" panose="020B0604020202020204" pitchFamily="34" charset="0"/>
              </a:rPr>
              <a:t>ê</a:t>
            </a:r>
            <a:r>
              <a:rPr lang="fr-FR" sz="2000" dirty="0" smtClean="0">
                <a:latin typeface="Arial" panose="020B0604020202020204" pitchFamily="34" charset="0"/>
                <a:cs typeface="Arial" panose="020B0604020202020204" pitchFamily="34" charset="0"/>
              </a:rPr>
              <a:t>tre nécessaire de l’aider un peu. A ce jour seul l’atelier comme l’organisation d’un vernissage ont été mis en place.</a:t>
            </a:r>
            <a:endParaRPr lang="fr-FR" sz="2000" dirty="0">
              <a:latin typeface="Arial" panose="020B0604020202020204" pitchFamily="34" charset="0"/>
              <a:cs typeface="Arial" panose="020B0604020202020204" pitchFamily="34" charset="0"/>
            </a:endParaRPr>
          </a:p>
          <a:p>
            <a:pPr>
              <a:buClr>
                <a:schemeClr val="accent6"/>
              </a:buClr>
              <a:buFont typeface="Wingdings" panose="05000000000000000000" pitchFamily="2" charset="2"/>
              <a:buChar char="q"/>
            </a:pPr>
            <a:r>
              <a:rPr lang="fr-FR" sz="2000" dirty="0" smtClean="0">
                <a:latin typeface="Arial" panose="020B0604020202020204" pitchFamily="34" charset="0"/>
                <a:cs typeface="Arial" panose="020B0604020202020204" pitchFamily="34" charset="0"/>
              </a:rPr>
              <a:t>Le constat est que le manque de synergie n’a pas permis une rentabilité économique de cette année. Le projet doit s’accompagner de :</a:t>
            </a:r>
          </a:p>
          <a:p>
            <a:pPr>
              <a:buClr>
                <a:schemeClr val="accent6"/>
              </a:buClr>
              <a:buFont typeface="Wingdings" panose="05000000000000000000" pitchFamily="2" charset="2"/>
              <a:buChar char="q"/>
            </a:pPr>
            <a:r>
              <a:rPr lang="fr-FR" sz="2000" dirty="0" smtClean="0">
                <a:latin typeface="Arial" panose="020B0604020202020204" pitchFamily="34" charset="0"/>
                <a:cs typeface="Arial" panose="020B0604020202020204" pitchFamily="34" charset="0"/>
              </a:rPr>
              <a:t>Délais dans la mise à disposition de l’atelier pour impliquer l’artiste</a:t>
            </a:r>
          </a:p>
          <a:p>
            <a:pPr>
              <a:buClr>
                <a:schemeClr val="accent6"/>
              </a:buClr>
              <a:buFont typeface="Wingdings" panose="05000000000000000000" pitchFamily="2" charset="2"/>
              <a:buChar char="q"/>
            </a:pPr>
            <a:r>
              <a:rPr lang="fr-FR" sz="2000" dirty="0" smtClean="0">
                <a:latin typeface="Arial" panose="020B0604020202020204" pitchFamily="34" charset="0"/>
                <a:cs typeface="Arial" panose="020B0604020202020204" pitchFamily="34" charset="0"/>
              </a:rPr>
              <a:t>Signer un contrat d’agent à 50% ou comme galeriste à 30% comme contrepartie de l’artiste</a:t>
            </a:r>
          </a:p>
          <a:p>
            <a:pPr>
              <a:buClr>
                <a:schemeClr val="accent6"/>
              </a:buClr>
              <a:buFont typeface="Wingdings" panose="05000000000000000000" pitchFamily="2" charset="2"/>
              <a:buChar char="q"/>
            </a:pPr>
            <a:r>
              <a:rPr lang="fr-FR" sz="2000" dirty="0" smtClean="0">
                <a:latin typeface="Arial" panose="020B0604020202020204" pitchFamily="34" charset="0"/>
                <a:cs typeface="Arial" panose="020B0604020202020204" pitchFamily="34" charset="0"/>
              </a:rPr>
              <a:t>Qui reçoit des honoraires par avance pour le laisser le temps de travailler</a:t>
            </a:r>
          </a:p>
          <a:p>
            <a:pPr>
              <a:buClr>
                <a:schemeClr val="accent6"/>
              </a:buClr>
              <a:buFont typeface="Wingdings" panose="05000000000000000000" pitchFamily="2" charset="2"/>
              <a:buChar char="q"/>
            </a:pPr>
            <a:r>
              <a:rPr lang="fr-FR" sz="2000" dirty="0" smtClean="0">
                <a:latin typeface="Arial" panose="020B0604020202020204" pitchFamily="34" charset="0"/>
                <a:cs typeface="Arial" panose="020B0604020202020204" pitchFamily="34" charset="0"/>
              </a:rPr>
              <a:t>Sa participation contractuelle aux évènements : Expositions, cours, formations  selon un nombre d’heures à mettre en place pour les actions marketing.</a:t>
            </a:r>
            <a:endParaRPr lang="fr-FR" sz="2000" dirty="0">
              <a:latin typeface="Arial" panose="020B0604020202020204" pitchFamily="34" charset="0"/>
              <a:cs typeface="Arial" panose="020B0604020202020204" pitchFamily="34" charset="0"/>
            </a:endParaRPr>
          </a:p>
        </p:txBody>
      </p:sp>
      <p:sp>
        <p:nvSpPr>
          <p:cNvPr id="29" name="ZoneTexte 28"/>
          <p:cNvSpPr txBox="1"/>
          <p:nvPr/>
        </p:nvSpPr>
        <p:spPr>
          <a:xfrm>
            <a:off x="2000198" y="124773"/>
            <a:ext cx="1478629" cy="276999"/>
          </a:xfrm>
          <a:prstGeom prst="rect">
            <a:avLst/>
          </a:prstGeom>
          <a:noFill/>
        </p:spPr>
        <p:txBody>
          <a:bodyPr wrap="square" rtlCol="0">
            <a:spAutoFit/>
          </a:bodyPr>
          <a:lstStyle/>
          <a:p>
            <a:r>
              <a:rPr lang="fr-FR" sz="1200" dirty="0" smtClean="0">
                <a:solidFill>
                  <a:schemeClr val="bg1"/>
                </a:solidFill>
                <a:latin typeface="Arial" panose="020B0604020202020204" pitchFamily="34" charset="0"/>
                <a:cs typeface="Arial" panose="020B0604020202020204" pitchFamily="34" charset="0"/>
              </a:rPr>
              <a:t>Projet</a:t>
            </a:r>
            <a:endParaRPr lang="fr-FR"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66901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3301</TotalTime>
  <Words>1375</Words>
  <Application>Microsoft Office PowerPoint</Application>
  <PresentationFormat>Affichage à l'écran (4:3)</PresentationFormat>
  <Paragraphs>299</Paragraphs>
  <Slides>19</Slides>
  <Notes>17</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19</vt:i4>
      </vt:variant>
    </vt:vector>
  </HeadingPairs>
  <TitlesOfParts>
    <vt:vector size="24" baseType="lpstr">
      <vt:lpstr>Arial</vt:lpstr>
      <vt:lpstr>Calibri</vt:lpstr>
      <vt:lpstr>Lucida Grande</vt:lpstr>
      <vt:lpstr>Wingdings</vt:lpstr>
      <vt:lpstr>Thème Office</vt:lpstr>
      <vt:lpstr>UTOPIA  Quant l’art devient un lieu de vie  ou la gestion utopiste aux mains des artistes    </vt:lpstr>
      <vt:lpstr>MERCI</vt:lpstr>
      <vt:lpstr>PLAN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nouvelles télé procédures et la maîtrise de la fiscalité locale</dc:title>
  <dc:creator>virgile Giraudo</dc:creator>
  <cp:lastModifiedBy>Henry De Bryas</cp:lastModifiedBy>
  <cp:revision>180</cp:revision>
  <dcterms:created xsi:type="dcterms:W3CDTF">2013-10-25T08:02:28Z</dcterms:created>
  <dcterms:modified xsi:type="dcterms:W3CDTF">2013-11-22T16:59:04Z</dcterms:modified>
</cp:coreProperties>
</file>