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4669E-D0A6-4C50-90E9-3F71BBDBEBC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A174-7B3A-46CD-87DD-CA825056F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17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3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855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238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410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3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11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6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31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7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1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27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3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69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1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E242-41FA-4CC7-8BE2-A3E2BB886781}" type="datetimeFigureOut">
              <a:rPr lang="fr-FR" smtClean="0"/>
              <a:t>16/10/2014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6558-1CB4-49B2-87E5-04A4E5E9E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1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181" y="256838"/>
            <a:ext cx="9144000" cy="1313028"/>
          </a:xfrm>
        </p:spPr>
        <p:txBody>
          <a:bodyPr/>
          <a:lstStyle/>
          <a:p>
            <a:r>
              <a:rPr lang="fr-FR" dirty="0" smtClean="0"/>
              <a:t>Takingcare.fr  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78972" y="1569866"/>
            <a:ext cx="10670473" cy="1655762"/>
          </a:xfrm>
        </p:spPr>
        <p:txBody>
          <a:bodyPr/>
          <a:lstStyle/>
          <a:p>
            <a:r>
              <a:rPr lang="fr-FR" dirty="0" smtClean="0"/>
              <a:t> plateforme de gestion et de mise en contact entre propriétaires, locataires et prestataires de proximité à votre service autour d’un bien exceptionnel</a:t>
            </a:r>
          </a:p>
          <a:p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2848" y="6230678"/>
            <a:ext cx="10499320" cy="2767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/>
              <a:t>Takingcare.fr une marque de S.E.L (</a:t>
            </a:r>
            <a:r>
              <a:rPr lang="fr-FR" sz="1200" dirty="0" err="1" smtClean="0"/>
              <a:t>sté</a:t>
            </a:r>
            <a:r>
              <a:rPr lang="fr-FR" sz="1200" dirty="0" smtClean="0"/>
              <a:t> exploitation des lieux) 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60" y="2524991"/>
            <a:ext cx="8278904" cy="35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/>
        </p:nvSpPr>
        <p:spPr>
          <a:xfrm>
            <a:off x="367072" y="473028"/>
            <a:ext cx="952120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Pourquoi </a:t>
            </a:r>
            <a:r>
              <a:rPr lang="fr-FR" b="1" dirty="0" err="1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Takingcare</a:t>
            </a: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fr-FR" b="1" dirty="0">
              <a:solidFill>
                <a:srgbClr val="051C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9" name="Shape 779"/>
          <p:cNvCxnSpPr/>
          <p:nvPr/>
        </p:nvCxnSpPr>
        <p:spPr>
          <a:xfrm>
            <a:off x="1088916" y="3652698"/>
            <a:ext cx="4371909" cy="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Shape 780"/>
          <p:cNvCxnSpPr/>
          <p:nvPr/>
        </p:nvCxnSpPr>
        <p:spPr>
          <a:xfrm>
            <a:off x="1102406" y="5289496"/>
            <a:ext cx="4371909" cy="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Shape 781"/>
          <p:cNvCxnSpPr/>
          <p:nvPr/>
        </p:nvCxnSpPr>
        <p:spPr>
          <a:xfrm>
            <a:off x="3271492" y="3659757"/>
            <a:ext cx="0" cy="334800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8" name="Shape 788"/>
          <p:cNvCxnSpPr/>
          <p:nvPr/>
        </p:nvCxnSpPr>
        <p:spPr>
          <a:xfrm>
            <a:off x="5449407" y="560873"/>
            <a:ext cx="0" cy="6947999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8" y="1054244"/>
            <a:ext cx="1402773" cy="1178110"/>
          </a:xfrm>
          <a:prstGeom prst="rect">
            <a:avLst/>
          </a:prstGeom>
        </p:spPr>
      </p:pic>
      <p:sp>
        <p:nvSpPr>
          <p:cNvPr id="9" name="Shape 731"/>
          <p:cNvSpPr txBox="1"/>
          <p:nvPr/>
        </p:nvSpPr>
        <p:spPr>
          <a:xfrm>
            <a:off x="353218" y="2620482"/>
            <a:ext cx="952120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Comment </a:t>
            </a: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fonctionne </a:t>
            </a: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fr-FR" b="1" dirty="0">
              <a:solidFill>
                <a:srgbClr val="051C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731"/>
          <p:cNvSpPr txBox="1"/>
          <p:nvPr/>
        </p:nvSpPr>
        <p:spPr>
          <a:xfrm>
            <a:off x="422489" y="4383473"/>
            <a:ext cx="952120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Qui contacter ?</a:t>
            </a:r>
            <a:endParaRPr lang="fr-FR" b="1" dirty="0">
              <a:solidFill>
                <a:srgbClr val="051C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51765" y="1398022"/>
            <a:ext cx="904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Nous nous occupons de tout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Nous sommes reconnus dans nos spécialités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10647" y="3264922"/>
            <a:ext cx="904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analyse sur dossier en fonction de votre avant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audit forfaitaire ou un intéressement au résultat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96792" y="5131822"/>
            <a:ext cx="9043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Votre contact: </a:t>
            </a:r>
            <a:r>
              <a:rPr lang="fr-FR" dirty="0" smtClean="0"/>
              <a:t>Henry de BRYAS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06 80 15 93 89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contact@takingcare.fr</a:t>
            </a:r>
          </a:p>
        </p:txBody>
      </p:sp>
    </p:spTree>
    <p:extLst>
      <p:ext uri="{BB962C8B-B14F-4D97-AF65-F5344CB8AC3E}">
        <p14:creationId xmlns:p14="http://schemas.microsoft.com/office/powerpoint/2010/main" val="336920553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0480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 faire de cette </a:t>
            </a:r>
            <a:r>
              <a:rPr lang="fr-FR" dirty="0" smtClean="0"/>
              <a:t>maison, Château, site industriel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222068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Une maison de famille et résidence secondaire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 lieu ouvert au public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 centre de revenu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Du locatif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Du professionnel, séminaire ?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38200" y="3633849"/>
            <a:ext cx="10515600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Takingcare</a:t>
            </a:r>
            <a:r>
              <a:rPr lang="fr-FR" dirty="0" smtClean="0"/>
              <a:t> vous assiste pour mettre en valeur votre </a:t>
            </a:r>
            <a:r>
              <a:rPr lang="fr-FR" dirty="0" smtClean="0"/>
              <a:t>bien.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14351" y="4744191"/>
            <a:ext cx="10515600" cy="222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Nombreux propriétaires ne savent pas comment gérer leurs biens, l’exploiter dans un environnement instable juridiquement et fiscalement comme familialement et utiliser tous les leviers des solutions </a:t>
            </a:r>
            <a:r>
              <a:rPr lang="fr-FR" dirty="0" smtClean="0"/>
              <a:t>numériques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sommes nous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291" y="1347642"/>
            <a:ext cx="10515600" cy="4824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Une équipe </a:t>
            </a:r>
            <a:r>
              <a:rPr lang="fr-FR" dirty="0" smtClean="0"/>
              <a:t>pluridisciplinaire dédiée au projet de valorisation de votre bien avec nos consultants :</a:t>
            </a:r>
          </a:p>
          <a:p>
            <a:pPr marL="0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Permanents :</a:t>
            </a:r>
            <a:endParaRPr lang="fr-FR" dirty="0"/>
          </a:p>
          <a:p>
            <a:pPr marL="1428750" lvl="2" indent="-514350">
              <a:buFont typeface="+mj-lt"/>
              <a:buAutoNum type="arabicPeriod"/>
            </a:pPr>
            <a:r>
              <a:rPr lang="fr-FR" dirty="0" err="1" smtClean="0"/>
              <a:t>Nadege</a:t>
            </a:r>
            <a:r>
              <a:rPr lang="fr-FR" dirty="0" smtClean="0"/>
              <a:t> : spécialiste </a:t>
            </a:r>
            <a:r>
              <a:rPr lang="fr-FR" dirty="0"/>
              <a:t>des séminaires d’entreprises </a:t>
            </a:r>
            <a:endParaRPr lang="fr-FR" dirty="0" smtClean="0"/>
          </a:p>
          <a:p>
            <a:pPr marL="1428750" lvl="2" indent="-514350">
              <a:buFont typeface="+mj-lt"/>
              <a:buAutoNum type="arabicPeriod"/>
            </a:pPr>
            <a:r>
              <a:rPr lang="fr-FR" dirty="0" smtClean="0"/>
              <a:t>Karim </a:t>
            </a:r>
            <a:r>
              <a:rPr lang="fr-FR" dirty="0"/>
              <a:t>: Un photographe reporter qui sait raconter des </a:t>
            </a:r>
            <a:r>
              <a:rPr lang="fr-FR" dirty="0" smtClean="0"/>
              <a:t>histoires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dirty="0" smtClean="0"/>
              <a:t>Henry : 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diteurs de solutions web et animateurs de bases de données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dirty="0" err="1" smtClean="0"/>
              <a:t>Loic</a:t>
            </a:r>
            <a:r>
              <a:rPr lang="fr-FR" dirty="0" smtClean="0"/>
              <a:t>  : </a:t>
            </a:r>
            <a:r>
              <a:rPr lang="fr-FR" dirty="0"/>
              <a:t>webmaster maîtrisant la communication </a:t>
            </a:r>
            <a:r>
              <a:rPr lang="fr-FR" dirty="0" smtClean="0"/>
              <a:t>web</a:t>
            </a:r>
          </a:p>
          <a:p>
            <a:pPr marL="1428750" lvl="2" indent="-514350">
              <a:buFont typeface="+mj-lt"/>
              <a:buAutoNum type="arabicPeriod"/>
            </a:pPr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Mais aussi :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dirty="0" smtClean="0"/>
              <a:t>Des </a:t>
            </a:r>
            <a:r>
              <a:rPr lang="fr-FR" dirty="0" smtClean="0"/>
              <a:t>professionnels du </a:t>
            </a:r>
            <a:r>
              <a:rPr lang="fr-FR" dirty="0" smtClean="0"/>
              <a:t>marketing évènementiel (Thomas)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2000" dirty="0" smtClean="0"/>
              <a:t>Des </a:t>
            </a:r>
            <a:r>
              <a:rPr lang="fr-FR" sz="2000" dirty="0"/>
              <a:t>paysagistes et décorateurs pour up grader les </a:t>
            </a:r>
            <a:r>
              <a:rPr lang="fr-FR" sz="2000" dirty="0" smtClean="0"/>
              <a:t>biens (</a:t>
            </a:r>
            <a:r>
              <a:rPr lang="fr-FR" dirty="0"/>
              <a:t>C</a:t>
            </a:r>
            <a:r>
              <a:rPr lang="fr-FR" sz="2000" dirty="0" smtClean="0"/>
              <a:t>hristian)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2000" dirty="0" smtClean="0"/>
              <a:t>Des </a:t>
            </a:r>
            <a:r>
              <a:rPr lang="fr-FR" sz="2000" dirty="0"/>
              <a:t>historiens, géographes pour animer les </a:t>
            </a:r>
            <a:r>
              <a:rPr lang="fr-FR" sz="2000" dirty="0" smtClean="0"/>
              <a:t>biens dans leur contexte (</a:t>
            </a:r>
            <a:r>
              <a:rPr lang="fr-FR" dirty="0"/>
              <a:t>S</a:t>
            </a:r>
            <a:r>
              <a:rPr lang="fr-FR" sz="2000" dirty="0" smtClean="0"/>
              <a:t>téphanie)</a:t>
            </a:r>
            <a:endParaRPr lang="fr-FR" dirty="0" smtClean="0"/>
          </a:p>
          <a:p>
            <a:pPr marL="1428750" lvl="2" indent="-514350">
              <a:buFont typeface="+mj-lt"/>
              <a:buAutoNum type="arabicPeriod"/>
            </a:pPr>
            <a:r>
              <a:rPr lang="fr-FR" sz="2000" dirty="0" smtClean="0"/>
              <a:t>Des </a:t>
            </a:r>
            <a:r>
              <a:rPr lang="fr-FR" sz="2000" dirty="0"/>
              <a:t>consultants spécialistes des arcanes administratifs et  des </a:t>
            </a:r>
            <a:r>
              <a:rPr lang="fr-FR" sz="2000" dirty="0" smtClean="0"/>
              <a:t>subventions (</a:t>
            </a:r>
            <a:r>
              <a:rPr lang="fr-FR" dirty="0"/>
              <a:t>V</a:t>
            </a:r>
            <a:r>
              <a:rPr lang="fr-FR" sz="2000" dirty="0" smtClean="0"/>
              <a:t>alérie)</a:t>
            </a:r>
            <a:endParaRPr lang="fr-FR" dirty="0" smtClean="0"/>
          </a:p>
          <a:p>
            <a:pPr marL="1428750" lvl="2" indent="-514350">
              <a:buFont typeface="+mj-lt"/>
              <a:buAutoNum type="arabicPeriod"/>
            </a:pPr>
            <a:r>
              <a:rPr lang="fr-FR" sz="2000" dirty="0" smtClean="0"/>
              <a:t>Des </a:t>
            </a:r>
            <a:r>
              <a:rPr lang="fr-FR" sz="2000" dirty="0"/>
              <a:t>assistants de maîtrise d’ouvrage pour la réalisation des </a:t>
            </a:r>
            <a:r>
              <a:rPr lang="fr-FR" sz="2000" dirty="0" smtClean="0"/>
              <a:t>travaux (Jean)</a:t>
            </a:r>
            <a:endParaRPr lang="fr-FR" sz="2000" dirty="0"/>
          </a:p>
          <a:p>
            <a:pPr marL="1428750" lvl="2" indent="-514350">
              <a:buFont typeface="+mj-lt"/>
              <a:buAutoNum type="arabicPeriod"/>
            </a:pPr>
            <a:r>
              <a:rPr lang="fr-FR" dirty="0" smtClean="0"/>
              <a:t>Une spécialiste des traitements de surfaces intérieur et extérieur (Concession)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dirty="0" smtClean="0"/>
              <a:t>Histoire de l’art comme vecteur touristique (Tatiana)</a:t>
            </a:r>
          </a:p>
          <a:p>
            <a:pPr marL="1428750" lvl="2" indent="-514350">
              <a:buFont typeface="+mj-lt"/>
              <a:buAutoNum type="arabicPeriod"/>
            </a:pPr>
            <a:endParaRPr lang="fr-FR" dirty="0" smtClean="0"/>
          </a:p>
          <a:p>
            <a:pPr marL="971550" lvl="1" indent="-514350">
              <a:buFont typeface="+mj-lt"/>
              <a:buAutoNum type="arabicPeriod"/>
            </a:pPr>
            <a:endParaRPr lang="fr-FR" dirty="0" smtClean="0"/>
          </a:p>
          <a:p>
            <a:pPr marL="971550" lvl="1" indent="-514350"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893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v</a:t>
            </a:r>
            <a:r>
              <a:rPr lang="fr-FR" dirty="0" smtClean="0"/>
              <a:t>os attentes…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464" y="1586633"/>
            <a:ext cx="10515600" cy="4918075"/>
          </a:xfrm>
        </p:spPr>
        <p:txBody>
          <a:bodyPr/>
          <a:lstStyle/>
          <a:p>
            <a:r>
              <a:rPr lang="fr-FR" dirty="0" smtClean="0"/>
              <a:t>Une oreille et écoute emphatique et attentive pour imaginer l’étendue de la délégation et déterminer vos besoins.</a:t>
            </a:r>
          </a:p>
          <a:p>
            <a:r>
              <a:rPr lang="fr-FR" dirty="0" smtClean="0"/>
              <a:t>Des propositions et analyses précises : plans cadastraux, </a:t>
            </a:r>
            <a:r>
              <a:rPr lang="fr-FR" dirty="0" smtClean="0"/>
              <a:t>analyse du marché</a:t>
            </a:r>
            <a:r>
              <a:rPr lang="fr-FR" dirty="0" smtClean="0"/>
              <a:t>, incidences fiscales  etc…</a:t>
            </a:r>
          </a:p>
          <a:p>
            <a:r>
              <a:rPr lang="fr-FR" dirty="0" smtClean="0"/>
              <a:t>Un contrat déterminant bien les obligations des parties dans le temps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Humaine, successorale, fiscale, historique etc..</a:t>
            </a:r>
          </a:p>
          <a:p>
            <a:r>
              <a:rPr lang="fr-FR" dirty="0" smtClean="0"/>
              <a:t>Délégations partielles ou totale, projets mixtes…</a:t>
            </a:r>
          </a:p>
          <a:p>
            <a:r>
              <a:rPr lang="fr-FR" dirty="0" smtClean="0"/>
              <a:t>En partenariat ou dans le cadre d’une mission d’analyse forfaitaire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55519" y="3697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Dans le temps avec une vision globale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79473" cy="1325563"/>
          </a:xfrm>
        </p:spPr>
        <p:txBody>
          <a:bodyPr/>
          <a:lstStyle/>
          <a:p>
            <a:r>
              <a:rPr lang="fr-FR" dirty="0" smtClean="0"/>
              <a:t>Un exemple de </a:t>
            </a:r>
            <a:r>
              <a:rPr lang="fr-FR" dirty="0" smtClean="0"/>
              <a:t>réalisation :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245" y="2126962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Des </a:t>
            </a:r>
            <a:r>
              <a:rPr lang="fr-FR" dirty="0" smtClean="0"/>
              <a:t>propriétaires </a:t>
            </a:r>
            <a:r>
              <a:rPr lang="fr-FR" dirty="0" smtClean="0"/>
              <a:t>d’une maison familiale dans la vallée de Chevreuse dans </a:t>
            </a:r>
            <a:r>
              <a:rPr lang="fr-FR" dirty="0" smtClean="0"/>
              <a:t>la cour d’un </a:t>
            </a:r>
            <a:r>
              <a:rPr lang="fr-FR" dirty="0" smtClean="0"/>
              <a:t>château</a:t>
            </a:r>
            <a:r>
              <a:rPr lang="fr-FR" dirty="0" smtClean="0"/>
              <a:t>, habitant Marseille ont </a:t>
            </a:r>
            <a:r>
              <a:rPr lang="fr-FR" dirty="0" smtClean="0"/>
              <a:t>hérité. </a:t>
            </a:r>
            <a:r>
              <a:rPr lang="fr-FR" dirty="0" smtClean="0"/>
              <a:t>La maison était auparavant louée nue.</a:t>
            </a:r>
          </a:p>
          <a:p>
            <a:r>
              <a:rPr lang="fr-FR" dirty="0" smtClean="0"/>
              <a:t>Le propriétaire souhaite renouer avec ses racines sans perdre le bénéfice de restaurer la maison, la faire vivre et y aller </a:t>
            </a:r>
            <a:r>
              <a:rPr lang="fr-FR" dirty="0" smtClean="0"/>
              <a:t>occasionnellement tout en bénéficiant des mêmes revenus. </a:t>
            </a:r>
            <a:endParaRPr lang="fr-FR" dirty="0" smtClean="0"/>
          </a:p>
          <a:p>
            <a:r>
              <a:rPr lang="fr-FR" dirty="0" smtClean="0"/>
              <a:t>Après entretiens, la proposition s’est orientée sur l’organisation de séminaires en semaine et une location le </a:t>
            </a:r>
            <a:r>
              <a:rPr lang="fr-FR" dirty="0" err="1" smtClean="0"/>
              <a:t>week</a:t>
            </a:r>
            <a:r>
              <a:rPr lang="fr-FR" dirty="0" smtClean="0"/>
              <a:t> end. </a:t>
            </a:r>
            <a:r>
              <a:rPr lang="fr-FR" dirty="0" err="1" smtClean="0"/>
              <a:t>Takingcar</a:t>
            </a:r>
            <a:r>
              <a:rPr lang="fr-FR" dirty="0" smtClean="0"/>
              <a:t> s’occupant de tout, les premières locations ont débuté en deux mois avec la distribution de la plaquette ci-dessous et la maison renaît.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84" y="0"/>
            <a:ext cx="2932258" cy="19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322601" y="3713650"/>
            <a:ext cx="11171194" cy="2400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fr-FR" sz="2000" b="1" dirty="0" smtClean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Maison et Atelier pour travailler, </a:t>
            </a:r>
          </a:p>
          <a:p>
            <a:r>
              <a:rPr lang="fr-FR" sz="2000" b="1" dirty="0" smtClean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se ressourcer, se réunir en famille, entre </a:t>
            </a:r>
          </a:p>
          <a:p>
            <a:r>
              <a:rPr lang="fr-FR" sz="2000" b="1" dirty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fr-FR" sz="2000" b="1" dirty="0" smtClean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mis, en séminaire à la journée, à la semaine </a:t>
            </a:r>
          </a:p>
          <a:p>
            <a:r>
              <a:rPr lang="fr-FR" sz="2000" b="1" dirty="0" smtClean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ou le </a:t>
            </a:r>
            <a:r>
              <a:rPr lang="fr-FR" sz="2000" b="1" dirty="0" err="1" smtClean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week</a:t>
            </a:r>
            <a:r>
              <a:rPr lang="fr-FR" sz="2000" b="1" dirty="0" smtClean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 end dans un écrin de verdure.</a:t>
            </a:r>
            <a:endParaRPr lang="fr-FR" sz="2000" b="1" dirty="0">
              <a:solidFill>
                <a:srgbClr val="051C6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sz="1200" b="1" dirty="0">
              <a:solidFill>
                <a:srgbClr val="051C6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fr-FR" sz="2400" dirty="0" smtClean="0">
              <a:solidFill>
                <a:srgbClr val="051C6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fr-FR" sz="2400" dirty="0" smtClean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Avec                  notre </a:t>
            </a:r>
            <a:r>
              <a:rPr lang="fr-FR" sz="2400" dirty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sélection </a:t>
            </a:r>
            <a:r>
              <a:rPr lang="fr-FR" sz="2400" dirty="0" smtClean="0">
                <a:solidFill>
                  <a:srgbClr val="051C65"/>
                </a:solidFill>
                <a:latin typeface="Trebuchet MS"/>
                <a:ea typeface="Trebuchet MS"/>
                <a:cs typeface="Trebuchet MS"/>
                <a:sym typeface="Trebuchet MS"/>
              </a:rPr>
              <a:t>de propriétés en gestion déléguée</a:t>
            </a:r>
            <a:endParaRPr lang="fr-FR" sz="2400" dirty="0">
              <a:solidFill>
                <a:srgbClr val="051C6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https://mail.google.com/mail/u/0/?ui=2&amp;ik=2b00bd231d&amp;view=att&amp;th=14836ff3ab744aa6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https://mail.google.com/mail/u/0/?ui=2&amp;ik=2b00bd231d&amp;view=att&amp;th=14836ff3ab744aa6&amp;attid=0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Jardin de mauviè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84" y="810491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731"/>
          <p:cNvSpPr txBox="1"/>
          <p:nvPr/>
        </p:nvSpPr>
        <p:spPr>
          <a:xfrm>
            <a:off x="403321" y="473512"/>
            <a:ext cx="546808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b="1" dirty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Demeure de charme en vallée de Chevreuse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28" y="5440899"/>
            <a:ext cx="1402773" cy="11781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5" y="872835"/>
            <a:ext cx="4015882" cy="2676460"/>
          </a:xfrm>
          <a:prstGeom prst="rect">
            <a:avLst/>
          </a:prstGeom>
        </p:spPr>
      </p:pic>
      <p:sp>
        <p:nvSpPr>
          <p:cNvPr id="13" name="Shape 786"/>
          <p:cNvSpPr/>
          <p:nvPr/>
        </p:nvSpPr>
        <p:spPr>
          <a:xfrm>
            <a:off x="3301597" y="6134744"/>
            <a:ext cx="6109800" cy="623454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Henry </a:t>
            </a:r>
            <a:r>
              <a:rPr lang="fr-FR" sz="1000" dirty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et </a:t>
            </a:r>
            <a:r>
              <a:rPr lang="fr-FR" sz="1000" dirty="0" err="1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Concension</a:t>
            </a:r>
            <a:r>
              <a:rPr lang="fr-FR" sz="1000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ne manqueront pas de vous conseiller : </a:t>
            </a:r>
          </a:p>
          <a:p>
            <a:pPr algn="ctr"/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Ce lieu vous intéresse ? </a:t>
            </a:r>
            <a:r>
              <a:rPr lang="fr-FR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Contactez-nous rapidement : </a:t>
            </a:r>
            <a:r>
              <a:rPr lang="fr-FR" sz="10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contact@takingcare.fr</a:t>
            </a:r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06 80 15 93 89</a:t>
            </a:r>
            <a:endParaRPr lang="fr-FR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60252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Shape 728"/>
          <p:cNvPicPr preferRelativeResize="0"/>
          <p:nvPr/>
        </p:nvPicPr>
        <p:blipFill rotWithShape="1">
          <a:blip r:embed="rId3">
            <a:alphaModFix/>
          </a:blip>
          <a:srcRect l="4269" r="8155" b="2635"/>
          <a:stretch/>
        </p:blipFill>
        <p:spPr>
          <a:xfrm>
            <a:off x="3241364" y="3653940"/>
            <a:ext cx="2208045" cy="1635555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/>
          <p:nvPr/>
        </p:nvSpPr>
        <p:spPr>
          <a:xfrm>
            <a:off x="5695486" y="3044139"/>
            <a:ext cx="5339659" cy="17345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Shape 731"/>
          <p:cNvSpPr txBox="1"/>
          <p:nvPr/>
        </p:nvSpPr>
        <p:spPr>
          <a:xfrm>
            <a:off x="5619556" y="494293"/>
            <a:ext cx="546808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b="1" dirty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Demeure de charme en vallée de Chevreuse</a:t>
            </a:r>
          </a:p>
        </p:txBody>
      </p:sp>
      <p:sp>
        <p:nvSpPr>
          <p:cNvPr id="732" name="Shape 732"/>
          <p:cNvSpPr txBox="1"/>
          <p:nvPr/>
        </p:nvSpPr>
        <p:spPr>
          <a:xfrm>
            <a:off x="5829272" y="3234465"/>
            <a:ext cx="5087572" cy="16139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Située à 30 km de </a:t>
            </a:r>
            <a:r>
              <a:rPr lang="fr-FR" sz="9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Paris à 15 minutes de Saint Quentin, dans le parc </a:t>
            </a: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du château de </a:t>
            </a:r>
            <a:r>
              <a:rPr lang="fr-FR" sz="900" dirty="0" err="1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Mauvières</a:t>
            </a:r>
            <a:r>
              <a:rPr lang="fr-FR" sz="9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cette demeure de charme </a:t>
            </a:r>
            <a:r>
              <a:rPr lang="fr-FR" sz="9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 </a:t>
            </a: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nichée dans un écrin de verdure sur les bords de l’Yvette.</a:t>
            </a:r>
          </a:p>
          <a:p>
            <a:pPr>
              <a:buSzPct val="25000"/>
            </a:pP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>
              <a:buSzPct val="25000"/>
            </a:pP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Elle est meublée sur </a:t>
            </a:r>
            <a:r>
              <a:rPr lang="fr-FR" sz="9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étages avec du mobilier de famille, est composée de 7 chambres toutes munies d’un cabinet de toilette et de trois salle-de-bains. Elle peut facilement accueillir deux </a:t>
            </a:r>
            <a:r>
              <a:rPr lang="fr-FR" sz="9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familles ou des petites réunions professionnelles (le Château possède également 5 chambres d’hôtes)</a:t>
            </a:r>
            <a:endParaRPr lang="fr-FR" sz="9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>
              <a:buSzPct val="25000"/>
            </a:pP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 rez-de-chaussée, vous trouverez une grande cuisine, une salle à manger et un salon de 40m2 </a:t>
            </a:r>
            <a:r>
              <a:rPr lang="fr-FR" sz="9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donnant tous </a:t>
            </a: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fr-FR" sz="9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plein </a:t>
            </a:r>
            <a:r>
              <a:rPr lang="fr-FR" sz="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pied sur le </a:t>
            </a:r>
            <a:r>
              <a:rPr lang="fr-FR" sz="9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jardin comme  des pièces transposables en ateliers, lieux de réunion familiales ou professionnelles .</a:t>
            </a:r>
            <a:endParaRPr lang="fr-FR" sz="9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5662029" y="810490"/>
            <a:ext cx="6266735" cy="374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1000" i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Dans le domaine du Château de </a:t>
            </a:r>
            <a:r>
              <a:rPr lang="fr-FR" sz="1000" i="1" dirty="0" err="1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Mauvières</a:t>
            </a:r>
            <a:r>
              <a:rPr lang="fr-FR" sz="1000" i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maison idéale pour 10 personnes à coucher ou 12 personnes avec enfants</a:t>
            </a:r>
            <a:endParaRPr lang="fr-FR" sz="1000" i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6" name="Shape 746"/>
          <p:cNvGrpSpPr/>
          <p:nvPr/>
        </p:nvGrpSpPr>
        <p:grpSpPr>
          <a:xfrm>
            <a:off x="8242285" y="2116028"/>
            <a:ext cx="1040420" cy="692497"/>
            <a:chOff x="6347185" y="2012117"/>
            <a:chExt cx="1040420" cy="692497"/>
          </a:xfrm>
        </p:grpSpPr>
        <p:sp>
          <p:nvSpPr>
            <p:cNvPr id="747" name="Shape 747"/>
            <p:cNvSpPr txBox="1"/>
            <p:nvPr/>
          </p:nvSpPr>
          <p:spPr>
            <a:xfrm>
              <a:off x="6347185" y="2012117"/>
              <a:ext cx="1040420" cy="6924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fr-FR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Salles de bain</a:t>
              </a:r>
            </a:p>
            <a:p>
              <a:pPr algn="ctr"/>
              <a:endParaRPr sz="9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sz="9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SzPct val="25000"/>
              </a:pPr>
              <a:r>
                <a:rPr lang="fr-FR" sz="1200" b="1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  <p:pic>
          <p:nvPicPr>
            <p:cNvPr id="748" name="Shape 7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73096" y="2273814"/>
              <a:ext cx="179999" cy="179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9" name="Shape 749"/>
          <p:cNvGrpSpPr/>
          <p:nvPr/>
        </p:nvGrpSpPr>
        <p:grpSpPr>
          <a:xfrm>
            <a:off x="6470802" y="2098964"/>
            <a:ext cx="979474" cy="758536"/>
            <a:chOff x="6762790" y="1380321"/>
            <a:chExt cx="388960" cy="692497"/>
          </a:xfrm>
        </p:grpSpPr>
        <p:sp>
          <p:nvSpPr>
            <p:cNvPr id="750" name="Shape 750"/>
            <p:cNvSpPr txBox="1"/>
            <p:nvPr/>
          </p:nvSpPr>
          <p:spPr>
            <a:xfrm>
              <a:off x="6762790" y="1380321"/>
              <a:ext cx="388960" cy="6924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fr-FR" sz="900" dirty="0" smtClean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Lits double</a:t>
              </a:r>
              <a:endParaRPr lang="fr-FR"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lang="fr-FR" sz="9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r>
                <a:rPr lang="fr-FR" sz="1200" b="1" dirty="0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3 pour 6 couchages</a:t>
              </a:r>
            </a:p>
            <a:p>
              <a:pPr algn="ctr"/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SzPct val="25000"/>
              </a:pPr>
              <a:endParaRPr lang="fr-FR" sz="1200" b="1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1" name="Shape 7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49463" y="1636103"/>
              <a:ext cx="215999" cy="1257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5" name="Shape 755"/>
          <p:cNvGrpSpPr/>
          <p:nvPr/>
        </p:nvGrpSpPr>
        <p:grpSpPr>
          <a:xfrm>
            <a:off x="5798126" y="1282902"/>
            <a:ext cx="693055" cy="649807"/>
            <a:chOff x="4666308" y="2116026"/>
            <a:chExt cx="693055" cy="493944"/>
          </a:xfrm>
        </p:grpSpPr>
        <p:sp>
          <p:nvSpPr>
            <p:cNvPr id="756" name="Shape 756"/>
            <p:cNvSpPr txBox="1"/>
            <p:nvPr/>
          </p:nvSpPr>
          <p:spPr>
            <a:xfrm>
              <a:off x="4666308" y="2116026"/>
              <a:ext cx="693055" cy="4939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fr-FR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Depuis Paris</a:t>
              </a:r>
            </a:p>
            <a:p>
              <a:pPr algn="ctr"/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SzPct val="25000"/>
              </a:pPr>
              <a:r>
                <a:rPr lang="fr-FR" sz="12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0h40</a:t>
              </a:r>
            </a:p>
          </p:txBody>
        </p:sp>
        <p:pic>
          <p:nvPicPr>
            <p:cNvPr id="757" name="Shape 75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76682" y="2339214"/>
              <a:ext cx="324000" cy="194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1" name="Shape 761"/>
          <p:cNvGrpSpPr/>
          <p:nvPr/>
        </p:nvGrpSpPr>
        <p:grpSpPr>
          <a:xfrm>
            <a:off x="8561418" y="1275099"/>
            <a:ext cx="673721" cy="692497"/>
            <a:chOff x="7157382" y="2064070"/>
            <a:chExt cx="673721" cy="692497"/>
          </a:xfrm>
        </p:grpSpPr>
        <p:sp>
          <p:nvSpPr>
            <p:cNvPr id="762" name="Shape 762"/>
            <p:cNvSpPr txBox="1"/>
            <p:nvPr/>
          </p:nvSpPr>
          <p:spPr>
            <a:xfrm>
              <a:off x="7157382" y="2064070"/>
              <a:ext cx="673721" cy="6924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fr-FR" sz="900" dirty="0" smtClean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Surface habitable</a:t>
              </a:r>
              <a:endParaRPr lang="fr-FR"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SzPct val="25000"/>
              </a:pPr>
              <a:r>
                <a:rPr lang="fr-FR" sz="1200" b="1" dirty="0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250 </a:t>
              </a:r>
              <a:r>
                <a:rPr lang="fr-FR" sz="1050" b="1" dirty="0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m2</a:t>
              </a:r>
              <a:endParaRPr lang="fr-FR" sz="1050" b="1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" name="Shape 763"/>
            <p:cNvGrpSpPr/>
            <p:nvPr/>
          </p:nvGrpSpPr>
          <p:grpSpPr>
            <a:xfrm>
              <a:off x="7381657" y="2411212"/>
              <a:ext cx="133592" cy="164406"/>
              <a:chOff x="13629779" y="1386604"/>
              <a:chExt cx="693215" cy="853097"/>
            </a:xfrm>
          </p:grpSpPr>
          <p:sp>
            <p:nvSpPr>
              <p:cNvPr id="764" name="Shape 764"/>
              <p:cNvSpPr/>
              <p:nvPr/>
            </p:nvSpPr>
            <p:spPr>
              <a:xfrm>
                <a:off x="13629779" y="1655118"/>
                <a:ext cx="584586" cy="584583"/>
              </a:xfrm>
              <a:prstGeom prst="rect">
                <a:avLst/>
              </a:prstGeom>
              <a:noFill/>
              <a:ln w="19050" cap="flat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Shape 765"/>
              <p:cNvSpPr/>
              <p:nvPr/>
            </p:nvSpPr>
            <p:spPr>
              <a:xfrm>
                <a:off x="13710993" y="1386604"/>
                <a:ext cx="612001" cy="240311"/>
              </a:xfrm>
              <a:prstGeom prst="leftRightArrow">
                <a:avLst>
                  <a:gd name="adj1" fmla="val 36044"/>
                  <a:gd name="adj2" fmla="val 50000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6" name="Shape 776"/>
          <p:cNvSpPr/>
          <p:nvPr/>
        </p:nvSpPr>
        <p:spPr>
          <a:xfrm>
            <a:off x="5569033" y="1278082"/>
            <a:ext cx="5302332" cy="1822982"/>
          </a:xfrm>
          <a:prstGeom prst="roundRect">
            <a:avLst>
              <a:gd name="adj" fmla="val 3489"/>
            </a:avLst>
          </a:prstGeom>
          <a:noFill/>
          <a:ln w="9525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Shape 777"/>
          <p:cNvPicPr preferRelativeResize="0"/>
          <p:nvPr/>
        </p:nvPicPr>
        <p:blipFill rotWithShape="1">
          <a:blip r:embed="rId7">
            <a:alphaModFix/>
          </a:blip>
          <a:srcRect l="6990" t="2671" r="4121"/>
          <a:stretch/>
        </p:blipFill>
        <p:spPr>
          <a:xfrm>
            <a:off x="3289174" y="5289497"/>
            <a:ext cx="2161361" cy="157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Shape 778"/>
          <p:cNvPicPr preferRelativeResize="0"/>
          <p:nvPr/>
        </p:nvPicPr>
        <p:blipFill rotWithShape="1">
          <a:blip r:embed="rId8">
            <a:alphaModFix/>
          </a:blip>
          <a:srcRect l="7907" r="3683"/>
          <a:stretch/>
        </p:blipFill>
        <p:spPr>
          <a:xfrm>
            <a:off x="914399" y="5280695"/>
            <a:ext cx="2327564" cy="15773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9" name="Shape 779"/>
          <p:cNvCxnSpPr/>
          <p:nvPr/>
        </p:nvCxnSpPr>
        <p:spPr>
          <a:xfrm>
            <a:off x="1088916" y="3652698"/>
            <a:ext cx="4371909" cy="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Shape 780"/>
          <p:cNvCxnSpPr/>
          <p:nvPr/>
        </p:nvCxnSpPr>
        <p:spPr>
          <a:xfrm>
            <a:off x="1102406" y="5289496"/>
            <a:ext cx="4371909" cy="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Shape 781"/>
          <p:cNvCxnSpPr/>
          <p:nvPr/>
        </p:nvCxnSpPr>
        <p:spPr>
          <a:xfrm>
            <a:off x="3271492" y="3659757"/>
            <a:ext cx="0" cy="334800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7" name="Shape 7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8774" y="604349"/>
            <a:ext cx="4520627" cy="304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Shape 788"/>
          <p:cNvCxnSpPr/>
          <p:nvPr/>
        </p:nvCxnSpPr>
        <p:spPr>
          <a:xfrm>
            <a:off x="5449407" y="560873"/>
            <a:ext cx="0" cy="6947999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365" y="3667991"/>
            <a:ext cx="2286816" cy="1577243"/>
          </a:xfrm>
          <a:prstGeom prst="rect">
            <a:avLst/>
          </a:prstGeom>
        </p:spPr>
      </p:pic>
      <p:sp>
        <p:nvSpPr>
          <p:cNvPr id="83" name="Shape 731"/>
          <p:cNvSpPr txBox="1"/>
          <p:nvPr/>
        </p:nvSpPr>
        <p:spPr>
          <a:xfrm>
            <a:off x="5761565" y="4855011"/>
            <a:ext cx="5616480" cy="1150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1600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Eté comme hiver, réunissez vous</a:t>
            </a:r>
            <a:endParaRPr lang="fr-FR" sz="1600" b="1" dirty="0">
              <a:solidFill>
                <a:srgbClr val="051C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Shape 755"/>
          <p:cNvGrpSpPr/>
          <p:nvPr/>
        </p:nvGrpSpPr>
        <p:grpSpPr>
          <a:xfrm>
            <a:off x="6802580" y="1300221"/>
            <a:ext cx="693055" cy="649807"/>
            <a:chOff x="4666308" y="2116026"/>
            <a:chExt cx="693055" cy="493944"/>
          </a:xfrm>
        </p:grpSpPr>
        <p:sp>
          <p:nvSpPr>
            <p:cNvPr id="41" name="Shape 756"/>
            <p:cNvSpPr txBox="1"/>
            <p:nvPr/>
          </p:nvSpPr>
          <p:spPr>
            <a:xfrm>
              <a:off x="4666308" y="2116026"/>
              <a:ext cx="693055" cy="4939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fr-FR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Depuis </a:t>
              </a:r>
              <a:r>
                <a:rPr lang="fr-FR" sz="900" dirty="0" smtClean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Versailles</a:t>
              </a:r>
              <a:endParaRPr lang="fr-FR"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SzPct val="25000"/>
              </a:pPr>
              <a:r>
                <a:rPr lang="fr-FR" sz="12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0h20</a:t>
              </a:r>
              <a:endParaRPr lang="fr-FR"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Shape 75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76682" y="2339214"/>
              <a:ext cx="324000" cy="1942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Shape 756"/>
          <p:cNvSpPr txBox="1"/>
          <p:nvPr/>
        </p:nvSpPr>
        <p:spPr>
          <a:xfrm>
            <a:off x="7703115" y="1275976"/>
            <a:ext cx="807040" cy="833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fr-FR"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Depuis </a:t>
            </a:r>
            <a:r>
              <a:rPr lang="fr-FR" sz="9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RER B </a:t>
            </a:r>
            <a:r>
              <a:rPr lang="fr-FR"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fr-FR" sz="9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aint Remy</a:t>
            </a:r>
            <a:endParaRPr lang="fr-FR" sz="9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9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ct val="25000"/>
            </a:pPr>
            <a:r>
              <a:rPr lang="fr-FR" sz="12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0h10</a:t>
            </a:r>
            <a:endParaRPr lang="fr-FR" sz="12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Picture 6" descr="http://fiefdecyrano.fr/wp-content/uploads/2012/01/00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40" y="5210175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hape 762"/>
          <p:cNvSpPr txBox="1"/>
          <p:nvPr/>
        </p:nvSpPr>
        <p:spPr>
          <a:xfrm>
            <a:off x="9628219" y="1250853"/>
            <a:ext cx="673721" cy="692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9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Réunion et atelier</a:t>
            </a:r>
            <a:endParaRPr lang="fr-FR" sz="9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9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9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r>
              <a:rPr lang="fr-FR" sz="1200" b="1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lang="fr-FR" sz="1050" b="1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 lang="fr-FR" sz="1050" b="1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747"/>
          <p:cNvSpPr txBox="1"/>
          <p:nvPr/>
        </p:nvSpPr>
        <p:spPr>
          <a:xfrm>
            <a:off x="8876978" y="2055227"/>
            <a:ext cx="2480284" cy="802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fr-FR" sz="9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 plus dans le château</a:t>
            </a:r>
            <a:endParaRPr sz="9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766"/>
          <p:cNvSpPr/>
          <p:nvPr/>
        </p:nvSpPr>
        <p:spPr>
          <a:xfrm rot="5400000">
            <a:off x="8899221" y="1735693"/>
            <a:ext cx="117942" cy="46312"/>
          </a:xfrm>
          <a:prstGeom prst="leftRightArrow">
            <a:avLst>
              <a:gd name="adj1" fmla="val 36044"/>
              <a:gd name="adj2" fmla="val 50000"/>
            </a:avLst>
          </a:prstGeom>
          <a:solidFill>
            <a:srgbClr val="3F3F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Shape 76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23971" y="1586568"/>
            <a:ext cx="251999" cy="2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76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48167" y="2529887"/>
            <a:ext cx="292023" cy="2133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762"/>
          <p:cNvSpPr txBox="1"/>
          <p:nvPr/>
        </p:nvSpPr>
        <p:spPr>
          <a:xfrm>
            <a:off x="10037618" y="2277785"/>
            <a:ext cx="904009" cy="1952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r-FR" sz="9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Chambres doubles</a:t>
            </a:r>
            <a:endParaRPr lang="fr-FR" sz="900" b="1" dirty="0" smtClean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75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61520" y="2369277"/>
            <a:ext cx="192188" cy="1849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37569" y="2128640"/>
            <a:ext cx="7168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25000"/>
            </a:pPr>
            <a:r>
              <a:rPr lang="fr-FR"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Chambres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3083" y="2553217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25000"/>
            </a:pPr>
            <a:r>
              <a:rPr lang="fr-FR" sz="1200" b="1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lang="fr-FR" sz="1200" b="1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Shape 749"/>
          <p:cNvGrpSpPr/>
          <p:nvPr/>
        </p:nvGrpSpPr>
        <p:grpSpPr>
          <a:xfrm>
            <a:off x="7350565" y="2105891"/>
            <a:ext cx="979474" cy="758536"/>
            <a:chOff x="6762790" y="1380321"/>
            <a:chExt cx="388960" cy="692497"/>
          </a:xfrm>
        </p:grpSpPr>
        <p:sp>
          <p:nvSpPr>
            <p:cNvPr id="52" name="Shape 750"/>
            <p:cNvSpPr txBox="1"/>
            <p:nvPr/>
          </p:nvSpPr>
          <p:spPr>
            <a:xfrm>
              <a:off x="6762790" y="1380321"/>
              <a:ext cx="388960" cy="6924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fr-FR" sz="900" dirty="0" smtClean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Lits individuels</a:t>
              </a:r>
              <a:endParaRPr lang="fr-FR"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lang="fr-FR" sz="9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r>
                <a:rPr lang="fr-FR" sz="1200" b="1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fr-FR" sz="1200" b="1" dirty="0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pour 6 couchages</a:t>
              </a:r>
            </a:p>
            <a:p>
              <a:pPr algn="ctr"/>
              <a:endParaRPr sz="9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SzPct val="25000"/>
              </a:pPr>
              <a:endParaRPr lang="fr-FR" sz="1200" b="1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" name="Shape 7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49463" y="1636103"/>
              <a:ext cx="215999" cy="1257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Shape 75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72857" y="2594412"/>
            <a:ext cx="192188" cy="18492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Rectangle 57"/>
          <p:cNvSpPr/>
          <p:nvPr/>
        </p:nvSpPr>
        <p:spPr>
          <a:xfrm>
            <a:off x="9829801" y="2763982"/>
            <a:ext cx="904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fr-FR" sz="1200" b="1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59" name="Shape 762"/>
          <p:cNvSpPr txBox="1"/>
          <p:nvPr/>
        </p:nvSpPr>
        <p:spPr>
          <a:xfrm>
            <a:off x="9354592" y="2203353"/>
            <a:ext cx="673721" cy="692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9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Réunion et atelier</a:t>
            </a:r>
            <a:endParaRPr lang="fr-FR" sz="9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9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9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r>
              <a:rPr lang="fr-FR" sz="1200" b="1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lang="fr-FR" sz="1050" b="1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 lang="fr-FR" sz="1050" b="1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72141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/>
        </p:nvSpPr>
        <p:spPr>
          <a:xfrm>
            <a:off x="367072" y="473028"/>
            <a:ext cx="952120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Ce lieu pourquoi ?</a:t>
            </a:r>
            <a:endParaRPr lang="fr-FR" b="1" dirty="0">
              <a:solidFill>
                <a:srgbClr val="051C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9" name="Shape 779"/>
          <p:cNvCxnSpPr/>
          <p:nvPr/>
        </p:nvCxnSpPr>
        <p:spPr>
          <a:xfrm>
            <a:off x="1088916" y="3652698"/>
            <a:ext cx="4371909" cy="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Shape 780"/>
          <p:cNvCxnSpPr/>
          <p:nvPr/>
        </p:nvCxnSpPr>
        <p:spPr>
          <a:xfrm>
            <a:off x="1102406" y="5289496"/>
            <a:ext cx="4371909" cy="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Shape 781"/>
          <p:cNvCxnSpPr/>
          <p:nvPr/>
        </p:nvCxnSpPr>
        <p:spPr>
          <a:xfrm>
            <a:off x="3271492" y="3659757"/>
            <a:ext cx="0" cy="3348000"/>
          </a:xfrm>
          <a:prstGeom prst="straightConnector1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8" name="Shape 788"/>
          <p:cNvCxnSpPr/>
          <p:nvPr/>
        </p:nvCxnSpPr>
        <p:spPr>
          <a:xfrm>
            <a:off x="5449407" y="560873"/>
            <a:ext cx="0" cy="6947999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17" y="2789526"/>
            <a:ext cx="1402773" cy="11781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56120" y="1010093"/>
            <a:ext cx="782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sa sérénité dans le cadre magnifique du Château de </a:t>
            </a:r>
            <a:r>
              <a:rPr lang="fr-FR" dirty="0" err="1" smtClean="0"/>
              <a:t>Mauvières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partager en petit groupe des rencontres avec des artistes et artisans lors d’expositions et vernissages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vous familiariser avec les arts, la culture, la faune et la flore…tout en marchant dans la boue. Que de l’authentique</a:t>
            </a:r>
            <a:endParaRPr lang="fr-FR" dirty="0"/>
          </a:p>
        </p:txBody>
      </p:sp>
      <p:sp>
        <p:nvSpPr>
          <p:cNvPr id="9" name="Shape 731"/>
          <p:cNvSpPr txBox="1"/>
          <p:nvPr/>
        </p:nvSpPr>
        <p:spPr>
          <a:xfrm>
            <a:off x="425954" y="3223155"/>
            <a:ext cx="952120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Comment cela fonctionne ?</a:t>
            </a:r>
            <a:endParaRPr lang="fr-FR" b="1" dirty="0">
              <a:solidFill>
                <a:srgbClr val="051C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25393" y="3968039"/>
            <a:ext cx="8520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Vous arrivez – partez et  profitez sans contrainte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tout sera nettoyé, rangé ou préparé, lits faits et à la demande frigidaire bien paré pour le </a:t>
            </a:r>
            <a:r>
              <a:rPr lang="fr-FR" dirty="0" err="1" smtClean="0"/>
              <a:t>week</a:t>
            </a:r>
            <a:r>
              <a:rPr lang="fr-FR" dirty="0" smtClean="0"/>
              <a:t> end voire même livraisons de traiteur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Vos effets personnels seront disposés ou remisés dans l’attente de votre prochaine visite et nous mettrons à votre disposition votre pointure de bottes…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En </a:t>
            </a:r>
            <a:r>
              <a:rPr lang="fr-FR" dirty="0" err="1" smtClean="0"/>
              <a:t>week</a:t>
            </a:r>
            <a:r>
              <a:rPr lang="fr-FR" dirty="0" smtClean="0"/>
              <a:t> end ou vous engagez pour 6 mois et c’est renouvelable par tacite reconduction</a:t>
            </a:r>
          </a:p>
        </p:txBody>
      </p:sp>
      <p:sp>
        <p:nvSpPr>
          <p:cNvPr id="12" name="Shape 731"/>
          <p:cNvSpPr txBox="1"/>
          <p:nvPr/>
        </p:nvSpPr>
        <p:spPr>
          <a:xfrm>
            <a:off x="484835" y="5817419"/>
            <a:ext cx="952120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b="1" dirty="0" smtClean="0">
                <a:solidFill>
                  <a:srgbClr val="051C65"/>
                </a:solidFill>
                <a:latin typeface="Arial"/>
                <a:ea typeface="Arial"/>
                <a:cs typeface="Arial"/>
                <a:sym typeface="Arial"/>
              </a:rPr>
              <a:t>Il n’est pas trop tard !</a:t>
            </a:r>
            <a:endParaRPr lang="fr-FR" b="1" dirty="0">
              <a:solidFill>
                <a:srgbClr val="051C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63493" y="6229794"/>
            <a:ext cx="904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propriétaire se garde les vacances de la </a:t>
            </a:r>
            <a:r>
              <a:rPr lang="fr-FR" dirty="0"/>
              <a:t>Zone B (</a:t>
            </a:r>
            <a:r>
              <a:rPr lang="fr-FR" dirty="0" smtClean="0"/>
              <a:t>sachez </a:t>
            </a:r>
            <a:r>
              <a:rPr lang="fr-FR" dirty="0"/>
              <a:t>que Paris est en Zone </a:t>
            </a:r>
            <a:r>
              <a:rPr lang="fr-FR" dirty="0" smtClean="0"/>
              <a:t>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et la semaine dans le cadre de réunion, séminaire ou l’accueil en résidence d’artistes…</a:t>
            </a:r>
          </a:p>
        </p:txBody>
      </p:sp>
    </p:spTree>
    <p:extLst>
      <p:ext uri="{BB962C8B-B14F-4D97-AF65-F5344CB8AC3E}">
        <p14:creationId xmlns:p14="http://schemas.microsoft.com/office/powerpoint/2010/main" val="2039861551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/?ui=2&amp;ik=2b00bd231d&amp;view=att&amp;th=14836ff3ab744aa6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https://mail.google.com/mail/u/0/?ui=2&amp;ik=2b00bd231d&amp;view=att&amp;th=14836ff3ab744aa6&amp;attid=0.1&amp;disp=emb&amp;zw&amp;atsh=1"/>
          <p:cNvSpPr>
            <a:spLocks noChangeAspect="1" noChangeArrowheads="1"/>
          </p:cNvSpPr>
          <p:nvPr/>
        </p:nvSpPr>
        <p:spPr bwMode="auto">
          <a:xfrm>
            <a:off x="474229" y="1951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Shape 738"/>
          <p:cNvGrpSpPr/>
          <p:nvPr/>
        </p:nvGrpSpPr>
        <p:grpSpPr>
          <a:xfrm>
            <a:off x="477982" y="4317705"/>
            <a:ext cx="3329323" cy="305500"/>
            <a:chOff x="7511560" y="1653071"/>
            <a:chExt cx="2208172" cy="305500"/>
          </a:xfrm>
        </p:grpSpPr>
        <p:sp>
          <p:nvSpPr>
            <p:cNvPr id="8" name="Shape 739"/>
            <p:cNvSpPr txBox="1"/>
            <p:nvPr/>
          </p:nvSpPr>
          <p:spPr>
            <a:xfrm>
              <a:off x="7559282" y="1673869"/>
              <a:ext cx="1384596" cy="2462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fr-FR" sz="10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Le week-end all inclusive  </a:t>
              </a:r>
              <a:endParaRPr lang="fr-FR" sz="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740"/>
            <p:cNvSpPr/>
            <p:nvPr/>
          </p:nvSpPr>
          <p:spPr>
            <a:xfrm>
              <a:off x="7511560" y="1653071"/>
              <a:ext cx="2208172" cy="305500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741"/>
            <p:cNvSpPr txBox="1"/>
            <p:nvPr/>
          </p:nvSpPr>
          <p:spPr>
            <a:xfrm>
              <a:off x="8593282" y="1709939"/>
              <a:ext cx="1096717" cy="2185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buSzPct val="25000"/>
              </a:pPr>
              <a:r>
                <a:rPr lang="fr-FR" sz="1200" b="1" dirty="0" smtClean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1 100 €</a:t>
              </a:r>
              <a:r>
                <a:rPr lang="fr-FR" sz="900" b="1" dirty="0" smtClean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 / w e</a:t>
              </a:r>
              <a:endParaRPr lang="fr-FR" sz="9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Shape 742"/>
          <p:cNvGrpSpPr/>
          <p:nvPr/>
        </p:nvGrpSpPr>
        <p:grpSpPr>
          <a:xfrm>
            <a:off x="488373" y="4719801"/>
            <a:ext cx="3304310" cy="548390"/>
            <a:chOff x="7511560" y="1653071"/>
            <a:chExt cx="2208172" cy="305500"/>
          </a:xfrm>
        </p:grpSpPr>
        <p:sp>
          <p:nvSpPr>
            <p:cNvPr id="12" name="Shape 743"/>
            <p:cNvSpPr txBox="1"/>
            <p:nvPr/>
          </p:nvSpPr>
          <p:spPr>
            <a:xfrm>
              <a:off x="7559282" y="1673869"/>
              <a:ext cx="1384596" cy="2407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fr-FR" sz="10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Abonnement 2 </a:t>
              </a:r>
              <a:r>
                <a:rPr lang="fr-FR" sz="10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week-ends </a:t>
              </a:r>
              <a:r>
                <a:rPr lang="fr-FR" sz="6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lang="fr-FR" sz="6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mois</a:t>
              </a:r>
            </a:p>
            <a:p>
              <a:pPr>
                <a:buSzPct val="25000"/>
              </a:pPr>
              <a:endParaRPr lang="fr-FR" sz="6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SzPct val="25000"/>
              </a:pPr>
              <a:endParaRPr lang="fr-FR" sz="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744"/>
            <p:cNvSpPr/>
            <p:nvPr/>
          </p:nvSpPr>
          <p:spPr>
            <a:xfrm>
              <a:off x="7511560" y="1653071"/>
              <a:ext cx="2208172" cy="305500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Shape 735"/>
          <p:cNvGrpSpPr/>
          <p:nvPr/>
        </p:nvGrpSpPr>
        <p:grpSpPr>
          <a:xfrm>
            <a:off x="550717" y="2805550"/>
            <a:ext cx="3439393" cy="1365712"/>
            <a:chOff x="6408881" y="1911852"/>
            <a:chExt cx="3439393" cy="813490"/>
          </a:xfrm>
        </p:grpSpPr>
        <p:sp>
          <p:nvSpPr>
            <p:cNvPr id="20" name="Shape 736"/>
            <p:cNvSpPr/>
            <p:nvPr/>
          </p:nvSpPr>
          <p:spPr>
            <a:xfrm>
              <a:off x="6408881" y="2001726"/>
              <a:ext cx="3308541" cy="689984"/>
            </a:xfrm>
            <a:prstGeom prst="roundRect">
              <a:avLst>
                <a:gd name="adj" fmla="val 16667"/>
              </a:avLst>
            </a:prstGeom>
            <a:solidFill>
              <a:srgbClr val="FF7F24"/>
            </a:solidFill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737"/>
            <p:cNvSpPr txBox="1"/>
            <p:nvPr/>
          </p:nvSpPr>
          <p:spPr>
            <a:xfrm>
              <a:off x="6793347" y="1911852"/>
              <a:ext cx="3054927" cy="8134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endParaRPr lang="fr-FR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SzPct val="25000"/>
              </a:pPr>
              <a:r>
                <a:rPr lang="fr-FR" sz="14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Formules </a:t>
              </a:r>
              <a:r>
                <a:rPr lang="fr-FR" sz="14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lang="fr-FR" sz="1400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eek</a:t>
              </a:r>
              <a:r>
                <a:rPr lang="fr-FR" sz="14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end en liberté *  </a:t>
              </a:r>
            </a:p>
            <a:p>
              <a:pPr>
                <a:buSzPct val="25000"/>
              </a:pPr>
              <a:r>
                <a:rPr lang="fr-FR" sz="11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du vendredi 18h au lundi 8h –</a:t>
              </a:r>
            </a:p>
            <a:p>
              <a:pPr>
                <a:buSzPct val="25000"/>
              </a:pPr>
              <a:r>
                <a:rPr lang="fr-FR" sz="11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Draps- bois-chauffage compris….</a:t>
              </a:r>
              <a:endParaRPr lang="fr-FR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Shape 786"/>
          <p:cNvSpPr/>
          <p:nvPr/>
        </p:nvSpPr>
        <p:spPr>
          <a:xfrm>
            <a:off x="3726900" y="5953991"/>
            <a:ext cx="6109800" cy="623454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Henry </a:t>
            </a:r>
            <a:r>
              <a:rPr lang="fr-FR" sz="1000" dirty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et </a:t>
            </a:r>
            <a:r>
              <a:rPr lang="fr-FR" sz="1000" dirty="0" err="1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Concension</a:t>
            </a:r>
            <a:r>
              <a:rPr lang="fr-FR" sz="1000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ne manqueront pas de vous conseiller pour les services associés à ce bien : </a:t>
            </a:r>
          </a:p>
          <a:p>
            <a:pPr algn="ctr"/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Ce lieu vous intéresse ? </a:t>
            </a:r>
            <a:r>
              <a:rPr lang="fr-FR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Contactez-nous rapidement : </a:t>
            </a:r>
            <a:r>
              <a:rPr lang="fr-FR" sz="10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contact@takingcare.fr</a:t>
            </a:r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fr-FR" sz="1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06 80 15 93 89</a:t>
            </a:r>
            <a:endParaRPr lang="fr-FR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29" y="4495798"/>
            <a:ext cx="899853" cy="899853"/>
          </a:xfrm>
          <a:prstGeom prst="rect">
            <a:avLst/>
          </a:prstGeom>
        </p:spPr>
      </p:pic>
      <p:sp>
        <p:nvSpPr>
          <p:cNvPr id="37" name="Shape 736"/>
          <p:cNvSpPr/>
          <p:nvPr/>
        </p:nvSpPr>
        <p:spPr>
          <a:xfrm>
            <a:off x="526472" y="228600"/>
            <a:ext cx="3308541" cy="686101"/>
          </a:xfrm>
          <a:prstGeom prst="roundRect">
            <a:avLst>
              <a:gd name="adj" fmla="val 16667"/>
            </a:avLst>
          </a:prstGeom>
          <a:solidFill>
            <a:srgbClr val="FF7F24"/>
          </a:solidFill>
          <a:ln w="9525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737"/>
          <p:cNvSpPr txBox="1"/>
          <p:nvPr/>
        </p:nvSpPr>
        <p:spPr>
          <a:xfrm>
            <a:off x="682336" y="297875"/>
            <a:ext cx="3054927" cy="60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Formules SEMAINE</a:t>
            </a:r>
          </a:p>
          <a:p>
            <a:pPr>
              <a:buSzPct val="25000"/>
            </a:pPr>
            <a:r>
              <a:rPr lang="fr-FR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inclusive and no surprises*</a:t>
            </a:r>
            <a:endParaRPr lang="fr-FR"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Shape 738"/>
          <p:cNvGrpSpPr/>
          <p:nvPr/>
        </p:nvGrpSpPr>
        <p:grpSpPr>
          <a:xfrm>
            <a:off x="557645" y="1571041"/>
            <a:ext cx="3329323" cy="392841"/>
            <a:chOff x="7511560" y="1653070"/>
            <a:chExt cx="2208172" cy="392841"/>
          </a:xfrm>
        </p:grpSpPr>
        <p:sp>
          <p:nvSpPr>
            <p:cNvPr id="41" name="Shape 739"/>
            <p:cNvSpPr txBox="1"/>
            <p:nvPr/>
          </p:nvSpPr>
          <p:spPr>
            <a:xfrm>
              <a:off x="7559282" y="1673869"/>
              <a:ext cx="1384596" cy="3200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fr-FR" sz="10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Lundi au vendredi / jour  / </a:t>
              </a:r>
            </a:p>
            <a:p>
              <a:pPr>
                <a:buSzPct val="25000"/>
              </a:pPr>
              <a:r>
                <a:rPr lang="fr-FR" sz="10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La maison </a:t>
              </a:r>
            </a:p>
          </p:txBody>
        </p:sp>
        <p:sp>
          <p:nvSpPr>
            <p:cNvPr id="42" name="Shape 740"/>
            <p:cNvSpPr/>
            <p:nvPr/>
          </p:nvSpPr>
          <p:spPr>
            <a:xfrm>
              <a:off x="7511560" y="1653070"/>
              <a:ext cx="2208172" cy="392841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741"/>
            <p:cNvSpPr txBox="1"/>
            <p:nvPr/>
          </p:nvSpPr>
          <p:spPr>
            <a:xfrm>
              <a:off x="8593282" y="1709939"/>
              <a:ext cx="1096717" cy="2185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buSzPct val="25000"/>
              </a:pPr>
              <a:r>
                <a:rPr lang="fr-FR" sz="1200" b="1" dirty="0" smtClean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700 €</a:t>
              </a:r>
              <a:r>
                <a:rPr lang="fr-FR" sz="900" b="1" dirty="0" smtClean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 / jour</a:t>
              </a:r>
              <a:endParaRPr lang="fr-FR" sz="9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Shape 738"/>
          <p:cNvGrpSpPr/>
          <p:nvPr/>
        </p:nvGrpSpPr>
        <p:grpSpPr>
          <a:xfrm>
            <a:off x="574964" y="1037641"/>
            <a:ext cx="3329323" cy="448260"/>
            <a:chOff x="7511560" y="1653071"/>
            <a:chExt cx="2208172" cy="448260"/>
          </a:xfrm>
        </p:grpSpPr>
        <p:sp>
          <p:nvSpPr>
            <p:cNvPr id="45" name="Shape 739"/>
            <p:cNvSpPr txBox="1"/>
            <p:nvPr/>
          </p:nvSpPr>
          <p:spPr>
            <a:xfrm>
              <a:off x="7559282" y="1673869"/>
              <a:ext cx="1384596" cy="3200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fr-FR" sz="10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Lundi au vendredi </a:t>
              </a:r>
              <a:r>
                <a:rPr lang="fr-FR" sz="10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/ jour  / </a:t>
              </a:r>
            </a:p>
            <a:p>
              <a:pPr>
                <a:buSzPct val="25000"/>
              </a:pPr>
              <a:r>
                <a:rPr lang="fr-FR" sz="10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Ateliers et salle de réunion </a:t>
              </a:r>
              <a:endParaRPr lang="fr-FR" sz="6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740"/>
            <p:cNvSpPr/>
            <p:nvPr/>
          </p:nvSpPr>
          <p:spPr>
            <a:xfrm>
              <a:off x="7511560" y="1653071"/>
              <a:ext cx="2208172" cy="448260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741"/>
            <p:cNvSpPr txBox="1"/>
            <p:nvPr/>
          </p:nvSpPr>
          <p:spPr>
            <a:xfrm>
              <a:off x="8593282" y="1709939"/>
              <a:ext cx="1096717" cy="2185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buSzPct val="25000"/>
              </a:pPr>
              <a:r>
                <a:rPr lang="fr-FR" sz="1200" b="1" dirty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lang="fr-FR" sz="1200" b="1" dirty="0" smtClean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00 €</a:t>
              </a:r>
              <a:r>
                <a:rPr lang="fr-FR" sz="900" b="1" dirty="0" smtClean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 / jour</a:t>
              </a:r>
              <a:endParaRPr lang="fr-FR" sz="9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" name="Imag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57" y="488373"/>
            <a:ext cx="5641793" cy="454082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492337" y="47372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Mais aussi : transferts</a:t>
            </a:r>
            <a:r>
              <a:rPr lang="fr-FR" sz="1600" dirty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1600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traiteur,</a:t>
            </a:r>
            <a:r>
              <a:rPr lang="fr-FR" sz="1600" dirty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600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visites </a:t>
            </a:r>
            <a:r>
              <a:rPr lang="fr-FR" sz="1600" dirty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culturelles ou </a:t>
            </a:r>
            <a:r>
              <a:rPr lang="fr-FR" sz="1600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découvertes gastronomiques et soins. </a:t>
            </a:r>
            <a:r>
              <a:rPr lang="fr-FR" sz="1600" dirty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A</a:t>
            </a:r>
            <a:r>
              <a:rPr lang="fr-FR" sz="1600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vec </a:t>
            </a:r>
            <a:r>
              <a:rPr lang="fr-FR" sz="1600" dirty="0" err="1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Takingcare</a:t>
            </a:r>
            <a:r>
              <a:rPr lang="fr-FR" sz="1600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, ne gardez que le meilleur </a:t>
            </a:r>
            <a:endParaRPr lang="fr-FR" sz="1600" dirty="0">
              <a:solidFill>
                <a:srgbClr val="999999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5" y="5524027"/>
            <a:ext cx="1402773" cy="1178110"/>
          </a:xfrm>
          <a:prstGeom prst="rect">
            <a:avLst/>
          </a:prstGeom>
        </p:spPr>
      </p:pic>
      <p:grpSp>
        <p:nvGrpSpPr>
          <p:cNvPr id="49" name="Shape 738"/>
          <p:cNvGrpSpPr/>
          <p:nvPr/>
        </p:nvGrpSpPr>
        <p:grpSpPr>
          <a:xfrm>
            <a:off x="595746" y="2170251"/>
            <a:ext cx="3329323" cy="392841"/>
            <a:chOff x="7511560" y="1653070"/>
            <a:chExt cx="2208172" cy="392841"/>
          </a:xfrm>
        </p:grpSpPr>
        <p:sp>
          <p:nvSpPr>
            <p:cNvPr id="50" name="Shape 739"/>
            <p:cNvSpPr txBox="1"/>
            <p:nvPr/>
          </p:nvSpPr>
          <p:spPr>
            <a:xfrm>
              <a:off x="7559282" y="1673869"/>
              <a:ext cx="1384596" cy="3200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fr-FR" sz="10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Lundi au vendredi /  </a:t>
              </a:r>
            </a:p>
            <a:p>
              <a:pPr>
                <a:buSzPct val="25000"/>
              </a:pPr>
              <a:r>
                <a:rPr lang="fr-FR" sz="10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Gîte artistique maison + atelier</a:t>
              </a:r>
            </a:p>
          </p:txBody>
        </p:sp>
        <p:sp>
          <p:nvSpPr>
            <p:cNvPr id="51" name="Shape 740"/>
            <p:cNvSpPr/>
            <p:nvPr/>
          </p:nvSpPr>
          <p:spPr>
            <a:xfrm>
              <a:off x="7511560" y="1653070"/>
              <a:ext cx="2208172" cy="392841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741"/>
            <p:cNvSpPr txBox="1"/>
            <p:nvPr/>
          </p:nvSpPr>
          <p:spPr>
            <a:xfrm>
              <a:off x="8593282" y="1709939"/>
              <a:ext cx="1096717" cy="2185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buSzPct val="25000"/>
              </a:pPr>
              <a:r>
                <a:rPr lang="fr-FR" sz="1200" b="1" dirty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r>
                <a:rPr lang="fr-FR" sz="1200" b="1" dirty="0" smtClean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00 €</a:t>
              </a:r>
              <a:r>
                <a:rPr lang="fr-FR" sz="900" b="1" dirty="0" smtClean="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 / jour</a:t>
              </a:r>
              <a:endParaRPr lang="fr-FR" sz="9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Shape 738"/>
          <p:cNvGrpSpPr/>
          <p:nvPr/>
        </p:nvGrpSpPr>
        <p:grpSpPr>
          <a:xfrm>
            <a:off x="522385" y="2577366"/>
            <a:ext cx="3953922" cy="314690"/>
            <a:chOff x="7333615" y="1588809"/>
            <a:chExt cx="2446137" cy="457102"/>
          </a:xfrm>
        </p:grpSpPr>
        <p:sp>
          <p:nvSpPr>
            <p:cNvPr id="54" name="Shape 739"/>
            <p:cNvSpPr txBox="1"/>
            <p:nvPr/>
          </p:nvSpPr>
          <p:spPr>
            <a:xfrm>
              <a:off x="7333615" y="1588809"/>
              <a:ext cx="2446137" cy="3200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fr-FR" sz="10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* La restauration n’est pas prévue dans les formules mais </a:t>
              </a:r>
              <a:r>
                <a:rPr lang="fr-FR" sz="1000" dirty="0" err="1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takingcare</a:t>
              </a:r>
              <a:r>
                <a:rPr lang="fr-FR" sz="1000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se tient à votre disposition</a:t>
              </a:r>
              <a:endParaRPr lang="fr-FR" sz="10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740"/>
            <p:cNvSpPr/>
            <p:nvPr/>
          </p:nvSpPr>
          <p:spPr>
            <a:xfrm>
              <a:off x="7511560" y="1653070"/>
              <a:ext cx="2208172" cy="392841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87244" y="5227547"/>
            <a:ext cx="3636740" cy="5394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1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fr-FR" sz="1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Les week-ends s’entendent hors </a:t>
            </a:r>
            <a:r>
              <a:rPr lang="fr-FR" sz="1000" dirty="0" err="1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week</a:t>
            </a:r>
            <a:r>
              <a:rPr lang="fr-FR" sz="1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end  des  vacances scolaires . Report des </a:t>
            </a:r>
            <a:r>
              <a:rPr lang="fr-FR" sz="1000" dirty="0" err="1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week</a:t>
            </a:r>
            <a:r>
              <a:rPr lang="fr-FR" sz="1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end non pris pour raison des vacances selon calendrier le mois qui suit.</a:t>
            </a:r>
            <a:endParaRPr lang="fr-FR" sz="1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743"/>
          <p:cNvSpPr txBox="1"/>
          <p:nvPr/>
        </p:nvSpPr>
        <p:spPr>
          <a:xfrm>
            <a:off x="619904" y="5776227"/>
            <a:ext cx="2580496" cy="24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1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week-end supplémentaire si abonnement</a:t>
            </a:r>
            <a:endParaRPr lang="fr-FR" sz="6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741"/>
          <p:cNvSpPr txBox="1"/>
          <p:nvPr/>
        </p:nvSpPr>
        <p:spPr>
          <a:xfrm>
            <a:off x="2718954" y="4745181"/>
            <a:ext cx="1096717" cy="218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fr-FR" sz="1200" b="1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1 600 €</a:t>
            </a:r>
            <a:r>
              <a:rPr lang="fr-FR" sz="900" b="1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/ mois*</a:t>
            </a:r>
            <a:endParaRPr lang="fr-FR" sz="9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741"/>
          <p:cNvSpPr txBox="1"/>
          <p:nvPr/>
        </p:nvSpPr>
        <p:spPr>
          <a:xfrm>
            <a:off x="2757053" y="5728854"/>
            <a:ext cx="1096717" cy="218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fr-FR" sz="1200" b="1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700 €</a:t>
            </a:r>
            <a:r>
              <a:rPr lang="fr-FR" sz="900" b="1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/ w e</a:t>
            </a:r>
            <a:endParaRPr lang="fr-FR" sz="9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743"/>
          <p:cNvSpPr txBox="1"/>
          <p:nvPr/>
        </p:nvSpPr>
        <p:spPr>
          <a:xfrm>
            <a:off x="606050" y="6042927"/>
            <a:ext cx="3238586" cy="5656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1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Les tarifs sont HT pour des sociétés et taxes comprises pour les particuliers non assujettis à la TVA</a:t>
            </a:r>
          </a:p>
          <a:p>
            <a:pPr>
              <a:buSzPct val="25000"/>
            </a:pPr>
            <a:r>
              <a:rPr lang="fr-FR" sz="1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Les week-ends s’entendent du vendredi 18h au lundi 8h</a:t>
            </a:r>
            <a:endParaRPr lang="fr-FR" sz="6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743"/>
          <p:cNvSpPr txBox="1"/>
          <p:nvPr/>
        </p:nvSpPr>
        <p:spPr>
          <a:xfrm>
            <a:off x="556320" y="4961491"/>
            <a:ext cx="3174015" cy="2547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1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Intégrant l’atelier / internet / ménage….</a:t>
            </a:r>
          </a:p>
          <a:p>
            <a:pPr>
              <a:buSzPct val="25000"/>
            </a:pPr>
            <a:endParaRPr lang="fr-FR" sz="600" dirty="0" smtClean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endParaRPr lang="fr-FR" sz="600" dirty="0" smtClean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endParaRPr lang="fr-FR" sz="6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16148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1095</Words>
  <Application>Microsoft Office PowerPoint</Application>
  <PresentationFormat>Grand écran</PresentationFormat>
  <Paragraphs>154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Thème Office</vt:lpstr>
      <vt:lpstr>Takingcare.fr  </vt:lpstr>
      <vt:lpstr>Que faire de cette maison, Château, site industriel ?</vt:lpstr>
      <vt:lpstr>Qui sommes nous ?</vt:lpstr>
      <vt:lpstr>Analyse de vos attentes…</vt:lpstr>
      <vt:lpstr>Un exemple de réalisation : contexte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 Mauvières</dc:title>
  <dc:creator>henry de bryas</dc:creator>
  <cp:lastModifiedBy>Henry De Bryas</cp:lastModifiedBy>
  <cp:revision>41</cp:revision>
  <dcterms:created xsi:type="dcterms:W3CDTF">2014-09-17T09:48:01Z</dcterms:created>
  <dcterms:modified xsi:type="dcterms:W3CDTF">2014-10-16T13:01:14Z</dcterms:modified>
</cp:coreProperties>
</file>